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7"/>
  </p:notesMasterIdLst>
  <p:sldIdLst>
    <p:sldId id="292" r:id="rId2"/>
    <p:sldId id="314" r:id="rId3"/>
    <p:sldId id="281" r:id="rId4"/>
    <p:sldId id="317" r:id="rId5"/>
    <p:sldId id="318" r:id="rId6"/>
    <p:sldId id="334" r:id="rId7"/>
    <p:sldId id="320" r:id="rId8"/>
    <p:sldId id="321" r:id="rId9"/>
    <p:sldId id="322" r:id="rId10"/>
    <p:sldId id="323" r:id="rId11"/>
    <p:sldId id="324" r:id="rId12"/>
    <p:sldId id="325" r:id="rId13"/>
    <p:sldId id="326" r:id="rId14"/>
    <p:sldId id="327" r:id="rId15"/>
    <p:sldId id="328" r:id="rId16"/>
    <p:sldId id="258" r:id="rId17"/>
    <p:sldId id="329" r:id="rId18"/>
    <p:sldId id="330" r:id="rId19"/>
    <p:sldId id="331" r:id="rId20"/>
    <p:sldId id="332" r:id="rId21"/>
    <p:sldId id="333" r:id="rId22"/>
    <p:sldId id="313" r:id="rId23"/>
    <p:sldId id="315" r:id="rId24"/>
    <p:sldId id="316" r:id="rId25"/>
    <p:sldId id="282"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38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6CE043-60E7-4A53-ACB6-E3B69D2A0C40}" type="datetimeFigureOut">
              <a:rPr lang="en-CA" smtClean="0"/>
              <a:t>2014-03-30</a:t>
            </a:fld>
            <a:endParaRPr lang="en-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C0CE62-2EBB-4FCF-BC03-3DEEEEA603F3}" type="slidenum">
              <a:rPr lang="en-CA" smtClean="0"/>
              <a:t>‹#›</a:t>
            </a:fld>
            <a:endParaRPr lang="en-CA"/>
          </a:p>
        </p:txBody>
      </p:sp>
    </p:spTree>
    <p:extLst>
      <p:ext uri="{BB962C8B-B14F-4D97-AF65-F5344CB8AC3E}">
        <p14:creationId xmlns:p14="http://schemas.microsoft.com/office/powerpoint/2010/main" val="18932045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28FAB46-F9AF-4FA1-BC29-88F134AFB544}" type="datetimeFigureOut">
              <a:rPr lang="en-CA" smtClean="0"/>
              <a:t>2014-03-30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3295213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8FAB46-F9AF-4FA1-BC29-88F134AFB544}" type="datetimeFigureOut">
              <a:rPr lang="en-CA" smtClean="0"/>
              <a:t>2014-03-30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4054413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8FAB46-F9AF-4FA1-BC29-88F134AFB544}" type="datetimeFigureOut">
              <a:rPr lang="en-CA" smtClean="0"/>
              <a:t>2014-03-30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7265745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8FAB46-F9AF-4FA1-BC29-88F134AFB544}" type="datetimeFigureOut">
              <a:rPr lang="en-CA" smtClean="0"/>
              <a:t>2014-03-30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8775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8FAB46-F9AF-4FA1-BC29-88F134AFB544}" type="datetimeFigureOut">
              <a:rPr lang="en-CA" smtClean="0"/>
              <a:t>2014-03-30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7198715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28FAB46-F9AF-4FA1-BC29-88F134AFB544}" type="datetimeFigureOut">
              <a:rPr lang="en-CA" smtClean="0"/>
              <a:t>2014-03-30</a:t>
            </a:fld>
            <a:endParaRPr lang="en-CA"/>
          </a:p>
        </p:txBody>
      </p:sp>
      <p:sp>
        <p:nvSpPr>
          <p:cNvPr id="4"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30067130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28FAB46-F9AF-4FA1-BC29-88F134AFB544}" type="datetimeFigureOut">
              <a:rPr lang="en-CA" smtClean="0"/>
              <a:t>2014-03-30</a:t>
            </a:fld>
            <a:endParaRPr lang="en-CA"/>
          </a:p>
        </p:txBody>
      </p:sp>
      <p:sp>
        <p:nvSpPr>
          <p:cNvPr id="4"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38083591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28FAB46-F9AF-4FA1-BC29-88F134AFB544}" type="datetimeFigureOut">
              <a:rPr lang="en-CA" smtClean="0"/>
              <a:t>2014-03-30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9778674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28FAB46-F9AF-4FA1-BC29-88F134AFB544}" type="datetimeFigureOut">
              <a:rPr lang="en-CA" smtClean="0"/>
              <a:t>2014-03-30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1116779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B28FAB46-F9AF-4FA1-BC29-88F134AFB544}" type="datetimeFigureOut">
              <a:rPr lang="en-CA" smtClean="0"/>
              <a:t>2014-03-30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554446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8FAB46-F9AF-4FA1-BC29-88F134AFB544}" type="datetimeFigureOut">
              <a:rPr lang="en-CA" smtClean="0"/>
              <a:t>2014-03-30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2583590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28FAB46-F9AF-4FA1-BC29-88F134AFB544}" type="datetimeFigureOut">
              <a:rPr lang="en-CA" smtClean="0"/>
              <a:t>2014-03-30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2863294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28FAB46-F9AF-4FA1-BC29-88F134AFB544}" type="datetimeFigureOut">
              <a:rPr lang="en-CA" smtClean="0"/>
              <a:t>2014-03-30</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1725789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B28FAB46-F9AF-4FA1-BC29-88F134AFB544}" type="datetimeFigureOut">
              <a:rPr lang="en-CA" smtClean="0"/>
              <a:t>2014-03-30</a:t>
            </a:fld>
            <a:endParaRPr lang="en-CA"/>
          </a:p>
        </p:txBody>
      </p:sp>
      <p:sp>
        <p:nvSpPr>
          <p:cNvPr id="5" name="Footer Placeholder 3"/>
          <p:cNvSpPr>
            <a:spLocks noGrp="1"/>
          </p:cNvSpPr>
          <p:nvPr>
            <p:ph type="ftr" sz="quarter" idx="11"/>
          </p:nvPr>
        </p:nvSpPr>
        <p:spPr/>
        <p:txBody>
          <a:bodyPr/>
          <a:lstStyle/>
          <a:p>
            <a:endParaRPr lang="en-CA"/>
          </a:p>
        </p:txBody>
      </p:sp>
      <p:sp>
        <p:nvSpPr>
          <p:cNvPr id="6" name="Slide Number Placeholder 4"/>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1775604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28FAB46-F9AF-4FA1-BC29-88F134AFB544}" type="datetimeFigureOut">
              <a:rPr lang="en-CA" smtClean="0"/>
              <a:t>2014-03-30</a:t>
            </a:fld>
            <a:endParaRPr lang="en-CA"/>
          </a:p>
        </p:txBody>
      </p:sp>
      <p:sp>
        <p:nvSpPr>
          <p:cNvPr id="5" name="Footer Placeholder 2"/>
          <p:cNvSpPr>
            <a:spLocks noGrp="1"/>
          </p:cNvSpPr>
          <p:nvPr>
            <p:ph type="ftr" sz="quarter" idx="11"/>
          </p:nvPr>
        </p:nvSpPr>
        <p:spPr/>
        <p:txBody>
          <a:bodyPr/>
          <a:lstStyle/>
          <a:p>
            <a:endParaRPr lang="en-CA"/>
          </a:p>
        </p:txBody>
      </p:sp>
      <p:sp>
        <p:nvSpPr>
          <p:cNvPr id="6" name="Slide Number Placeholder 3"/>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2541855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B28FAB46-F9AF-4FA1-BC29-88F134AFB544}" type="datetimeFigureOut">
              <a:rPr lang="en-CA" smtClean="0"/>
              <a:t>2014-03-30</a:t>
            </a:fld>
            <a:endParaRPr lang="en-CA"/>
          </a:p>
        </p:txBody>
      </p:sp>
      <p:sp>
        <p:nvSpPr>
          <p:cNvPr id="5" name="Footer Placeholder 5"/>
          <p:cNvSpPr>
            <a:spLocks noGrp="1"/>
          </p:cNvSpPr>
          <p:nvPr>
            <p:ph type="ftr" sz="quarter" idx="11"/>
          </p:nvPr>
        </p:nvSpPr>
        <p:spPr/>
        <p:txBody>
          <a:bodyPr/>
          <a:lstStyle/>
          <a:p>
            <a:endParaRPr lang="en-CA"/>
          </a:p>
        </p:txBody>
      </p:sp>
      <p:sp>
        <p:nvSpPr>
          <p:cNvPr id="6" name="Slide Number Placeholder 6"/>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2472441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8FAB46-F9AF-4FA1-BC29-88F134AFB544}" type="datetimeFigureOut">
              <a:rPr lang="en-CA" smtClean="0"/>
              <a:t>2014-03-30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2360699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28FAB46-F9AF-4FA1-BC29-88F134AFB544}" type="datetimeFigureOut">
              <a:rPr lang="en-CA" smtClean="0"/>
              <a:t>2014-03-30</a:t>
            </a:fld>
            <a:endParaRPr lang="en-CA"/>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CA"/>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3FA119C9-92AC-4921-B7BF-B7352956A865}" type="slidenum">
              <a:rPr lang="en-CA" smtClean="0"/>
              <a:t>‹#›</a:t>
            </a:fld>
            <a:endParaRPr lang="en-CA"/>
          </a:p>
        </p:txBody>
      </p:sp>
    </p:spTree>
    <p:extLst>
      <p:ext uri="{BB962C8B-B14F-4D97-AF65-F5344CB8AC3E}">
        <p14:creationId xmlns:p14="http://schemas.microsoft.com/office/powerpoint/2010/main" val="578369897"/>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849" y="186853"/>
            <a:ext cx="7053542" cy="704516"/>
          </a:xfrm>
        </p:spPr>
        <p:txBody>
          <a:bodyPr/>
          <a:lstStyle/>
          <a:p>
            <a:r>
              <a:rPr lang="en-CA" dirty="0" smtClean="0">
                <a:solidFill>
                  <a:srgbClr val="FFC000"/>
                </a:solidFill>
              </a:rPr>
              <a:t>Discussion Questions</a:t>
            </a:r>
            <a:endParaRPr lang="en-CA" dirty="0">
              <a:solidFill>
                <a:srgbClr val="FFC000"/>
              </a:solidFill>
            </a:endParaRPr>
          </a:p>
        </p:txBody>
      </p:sp>
      <p:sp>
        <p:nvSpPr>
          <p:cNvPr id="3" name="Content Placeholder 2"/>
          <p:cNvSpPr>
            <a:spLocks noGrp="1"/>
          </p:cNvSpPr>
          <p:nvPr>
            <p:ph idx="1"/>
          </p:nvPr>
        </p:nvSpPr>
        <p:spPr>
          <a:xfrm>
            <a:off x="483849" y="1050878"/>
            <a:ext cx="8100594" cy="5513695"/>
          </a:xfrm>
        </p:spPr>
        <p:txBody>
          <a:bodyPr>
            <a:normAutofit fontScale="92500"/>
          </a:bodyPr>
          <a:lstStyle/>
          <a:p>
            <a:pPr marL="385754" indent="-385754">
              <a:buFont typeface="+mj-lt"/>
              <a:buAutoNum type="arabicPeriod"/>
            </a:pPr>
            <a:r>
              <a:rPr lang="en-US" sz="2800" dirty="0"/>
              <a:t>What part did books play in shaping opinion and at what point in the process of conversion and opinion forming were they most likely to be </a:t>
            </a:r>
            <a:r>
              <a:rPr lang="en-US" sz="2800" dirty="0" smtClean="0"/>
              <a:t>influential?  (See </a:t>
            </a:r>
            <a:r>
              <a:rPr lang="en-US" sz="2800" dirty="0" err="1" smtClean="0"/>
              <a:t>Pettegree</a:t>
            </a:r>
            <a:r>
              <a:rPr lang="en-US" sz="2800" dirty="0" smtClean="0"/>
              <a:t>, p. 156.)</a:t>
            </a:r>
          </a:p>
          <a:p>
            <a:pPr marL="385754" indent="-385754">
              <a:buFont typeface="+mj-lt"/>
              <a:buAutoNum type="arabicPeriod"/>
            </a:pPr>
            <a:r>
              <a:rPr lang="en-US" sz="2800" dirty="0"/>
              <a:t>In what ways do we see “an active commitment” (p. 187) to Protestantism?  Does this activism belong to the “culture of persuasion”?  How?</a:t>
            </a:r>
            <a:endParaRPr lang="en-CA" sz="2800" dirty="0" smtClean="0"/>
          </a:p>
          <a:p>
            <a:pPr marL="385754" indent="-385754">
              <a:buFont typeface="+mj-lt"/>
              <a:buAutoNum type="arabicPeriod"/>
            </a:pPr>
            <a:r>
              <a:rPr lang="en-CA" sz="2800" dirty="0" smtClean="0"/>
              <a:t>Does “the power of the crowd” (p. 214) help explain the success or failure of </a:t>
            </a:r>
            <a:r>
              <a:rPr lang="en-CA" sz="2800" smtClean="0"/>
              <a:t>the Reformation? </a:t>
            </a:r>
            <a:r>
              <a:rPr lang="en-CA" sz="2800" dirty="0" smtClean="0"/>
              <a:t>Consider examples from </a:t>
            </a:r>
            <a:r>
              <a:rPr lang="en-CA" sz="2800" dirty="0" err="1" smtClean="0"/>
              <a:t>Pettegree’s</a:t>
            </a:r>
            <a:r>
              <a:rPr lang="en-CA" sz="2800" dirty="0" smtClean="0"/>
              <a:t> book and other assigned readings in the course.</a:t>
            </a:r>
            <a:endParaRPr lang="en-CA" sz="2800" dirty="0"/>
          </a:p>
          <a:p>
            <a:pPr marL="342892" indent="-342892">
              <a:buFont typeface="+mj-lt"/>
              <a:buAutoNum type="arabicPeriod"/>
            </a:pPr>
            <a:endParaRPr lang="en-CA" sz="2100" dirty="0"/>
          </a:p>
          <a:p>
            <a:pPr marL="342892" indent="-342892">
              <a:buFont typeface="+mj-lt"/>
              <a:buAutoNum type="arabicPeriod"/>
            </a:pPr>
            <a:endParaRPr lang="en-CA" sz="2100" dirty="0"/>
          </a:p>
        </p:txBody>
      </p:sp>
    </p:spTree>
    <p:extLst>
      <p:ext uri="{BB962C8B-B14F-4D97-AF65-F5344CB8AC3E}">
        <p14:creationId xmlns:p14="http://schemas.microsoft.com/office/powerpoint/2010/main" val="6942145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0"/>
            <a:ext cx="8222562" cy="996285"/>
          </a:xfrm>
        </p:spPr>
        <p:txBody>
          <a:bodyPr/>
          <a:lstStyle/>
          <a:p>
            <a:r>
              <a:rPr lang="en-CA" sz="3200" dirty="0">
                <a:solidFill>
                  <a:srgbClr val="FFC000"/>
                </a:solidFill>
              </a:rPr>
              <a:t>Pamphlets and </a:t>
            </a:r>
            <a:r>
              <a:rPr lang="en-CA" sz="3200" dirty="0" smtClean="0">
                <a:solidFill>
                  <a:srgbClr val="FFC000"/>
                </a:solidFill>
              </a:rPr>
              <a:t>Persuasion: Proxy Evangelists</a:t>
            </a:r>
            <a:endParaRPr lang="en-CA" sz="3200" dirty="0"/>
          </a:p>
        </p:txBody>
      </p:sp>
      <p:sp>
        <p:nvSpPr>
          <p:cNvPr id="3" name="Content Placeholder 2"/>
          <p:cNvSpPr>
            <a:spLocks noGrp="1"/>
          </p:cNvSpPr>
          <p:nvPr>
            <p:ph idx="1"/>
          </p:nvPr>
        </p:nvSpPr>
        <p:spPr>
          <a:xfrm>
            <a:off x="259307" y="1255594"/>
            <a:ext cx="8598090" cy="5281684"/>
          </a:xfrm>
        </p:spPr>
        <p:txBody>
          <a:bodyPr>
            <a:normAutofit/>
          </a:bodyPr>
          <a:lstStyle/>
          <a:p>
            <a:r>
              <a:rPr lang="en-US" sz="2800" dirty="0"/>
              <a:t>vigilance re:  vernacular books; rules against printing works of forbidden authors; pre-publication censorship by </a:t>
            </a:r>
            <a:r>
              <a:rPr lang="en-US" sz="2800" dirty="0" smtClean="0"/>
              <a:t>university</a:t>
            </a:r>
            <a:endParaRPr lang="en-CA" sz="2800" dirty="0"/>
          </a:p>
          <a:p>
            <a:r>
              <a:rPr lang="en-US" sz="2800" dirty="0"/>
              <a:t>France:  “public support for the Reformation was, from the first, rendered impossible</a:t>
            </a:r>
            <a:r>
              <a:rPr lang="en-US" sz="2800" dirty="0" smtClean="0"/>
              <a:t>” (172) </a:t>
            </a:r>
            <a:r>
              <a:rPr lang="en-US" sz="2800" dirty="0"/>
              <a:t>re: pulpit.</a:t>
            </a:r>
            <a:endParaRPr lang="en-CA" sz="2800" dirty="0"/>
          </a:p>
          <a:p>
            <a:r>
              <a:rPr lang="en-US" sz="2800" dirty="0"/>
              <a:t>discreet / disguised publications; but still dangerous</a:t>
            </a:r>
            <a:endParaRPr lang="en-CA" sz="2800" dirty="0"/>
          </a:p>
          <a:p>
            <a:r>
              <a:rPr lang="en-US" sz="2800" dirty="0"/>
              <a:t>rise of publication of Bibles in 1540s and 1550s:  “an economic lifeline for printers” (175)</a:t>
            </a:r>
            <a:endParaRPr lang="en-CA" sz="2800" dirty="0"/>
          </a:p>
          <a:p>
            <a:endParaRPr lang="en-CA" sz="2800" dirty="0"/>
          </a:p>
          <a:p>
            <a:endParaRPr lang="en-CA" sz="2600" dirty="0"/>
          </a:p>
        </p:txBody>
      </p:sp>
    </p:spTree>
    <p:extLst>
      <p:ext uri="{BB962C8B-B14F-4D97-AF65-F5344CB8AC3E}">
        <p14:creationId xmlns:p14="http://schemas.microsoft.com/office/powerpoint/2010/main" val="12691721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0"/>
            <a:ext cx="8222562" cy="996285"/>
          </a:xfrm>
        </p:spPr>
        <p:txBody>
          <a:bodyPr/>
          <a:lstStyle/>
          <a:p>
            <a:r>
              <a:rPr lang="en-CA" sz="3200" dirty="0">
                <a:solidFill>
                  <a:srgbClr val="FFC000"/>
                </a:solidFill>
              </a:rPr>
              <a:t>Pamphlets and </a:t>
            </a:r>
            <a:r>
              <a:rPr lang="en-CA" sz="3200" dirty="0" smtClean="0">
                <a:solidFill>
                  <a:srgbClr val="FFC000"/>
                </a:solidFill>
              </a:rPr>
              <a:t>Persuasion: Proxy Evangelists</a:t>
            </a:r>
            <a:endParaRPr lang="en-CA" sz="3200" dirty="0"/>
          </a:p>
        </p:txBody>
      </p:sp>
      <p:sp>
        <p:nvSpPr>
          <p:cNvPr id="3" name="Content Placeholder 2"/>
          <p:cNvSpPr>
            <a:spLocks noGrp="1"/>
          </p:cNvSpPr>
          <p:nvPr>
            <p:ph idx="1"/>
          </p:nvPr>
        </p:nvSpPr>
        <p:spPr>
          <a:xfrm>
            <a:off x="259307" y="1255594"/>
            <a:ext cx="8598090" cy="5281684"/>
          </a:xfrm>
        </p:spPr>
        <p:txBody>
          <a:bodyPr>
            <a:normAutofit/>
          </a:bodyPr>
          <a:lstStyle/>
          <a:p>
            <a:r>
              <a:rPr lang="en-US" sz="2800" dirty="0" smtClean="0"/>
              <a:t>“How </a:t>
            </a:r>
            <a:r>
              <a:rPr lang="en-US" sz="2800" dirty="0"/>
              <a:t>effectively had books been able to function as proxies for evangelism in a climate of hostility and repression</a:t>
            </a:r>
            <a:r>
              <a:rPr lang="en-US" sz="2800" dirty="0" smtClean="0"/>
              <a:t>?” </a:t>
            </a:r>
            <a:r>
              <a:rPr lang="en-US" sz="2800" dirty="0"/>
              <a:t>(175)  </a:t>
            </a:r>
            <a:endParaRPr lang="en-CA" sz="2800" dirty="0"/>
          </a:p>
          <a:p>
            <a:r>
              <a:rPr lang="en-US" sz="2800" dirty="0"/>
              <a:t>control of dissemination successful to a </a:t>
            </a:r>
            <a:r>
              <a:rPr lang="en-US" sz="2800" dirty="0" smtClean="0"/>
              <a:t>point</a:t>
            </a:r>
          </a:p>
          <a:p>
            <a:pPr lvl="1"/>
            <a:r>
              <a:rPr lang="en-US" sz="2600" dirty="0" smtClean="0"/>
              <a:t>books </a:t>
            </a:r>
            <a:r>
              <a:rPr lang="en-US" sz="2600" dirty="0"/>
              <a:t>“still proved most effective when they played a supporting role among other media of evangelical agitation” (176</a:t>
            </a:r>
            <a:r>
              <a:rPr lang="en-US" sz="2600" dirty="0" smtClean="0"/>
              <a:t>)</a:t>
            </a:r>
          </a:p>
          <a:p>
            <a:pPr lvl="1"/>
            <a:r>
              <a:rPr lang="en-US" sz="2600" dirty="0" smtClean="0"/>
              <a:t> </a:t>
            </a:r>
            <a:r>
              <a:rPr lang="en-US" sz="2600" dirty="0"/>
              <a:t>books help sustain faith of small secretive groups.</a:t>
            </a:r>
            <a:endParaRPr lang="en-CA" sz="2600" dirty="0"/>
          </a:p>
          <a:p>
            <a:endParaRPr lang="en-CA" sz="2800" dirty="0"/>
          </a:p>
          <a:p>
            <a:endParaRPr lang="en-CA" sz="2600" dirty="0"/>
          </a:p>
        </p:txBody>
      </p:sp>
    </p:spTree>
    <p:extLst>
      <p:ext uri="{BB962C8B-B14F-4D97-AF65-F5344CB8AC3E}">
        <p14:creationId xmlns:p14="http://schemas.microsoft.com/office/powerpoint/2010/main" val="34829299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0"/>
            <a:ext cx="8222562" cy="996285"/>
          </a:xfrm>
        </p:spPr>
        <p:txBody>
          <a:bodyPr/>
          <a:lstStyle/>
          <a:p>
            <a:r>
              <a:rPr lang="en-CA" sz="3200" dirty="0">
                <a:solidFill>
                  <a:srgbClr val="FFC000"/>
                </a:solidFill>
              </a:rPr>
              <a:t>Pamphlets and </a:t>
            </a:r>
            <a:r>
              <a:rPr lang="en-CA" sz="3200" dirty="0" smtClean="0">
                <a:solidFill>
                  <a:srgbClr val="FFC000"/>
                </a:solidFill>
              </a:rPr>
              <a:t>Persuasion: Proxy Evangelists</a:t>
            </a:r>
            <a:endParaRPr lang="en-CA" sz="3200" dirty="0"/>
          </a:p>
        </p:txBody>
      </p:sp>
      <p:sp>
        <p:nvSpPr>
          <p:cNvPr id="3" name="Content Placeholder 2"/>
          <p:cNvSpPr>
            <a:spLocks noGrp="1"/>
          </p:cNvSpPr>
          <p:nvPr>
            <p:ph idx="1"/>
          </p:nvPr>
        </p:nvSpPr>
        <p:spPr>
          <a:xfrm>
            <a:off x="259307" y="1255594"/>
            <a:ext cx="8598090" cy="5281684"/>
          </a:xfrm>
        </p:spPr>
        <p:txBody>
          <a:bodyPr>
            <a:normAutofit/>
          </a:bodyPr>
          <a:lstStyle/>
          <a:p>
            <a:r>
              <a:rPr lang="en-US" sz="2800" dirty="0" smtClean="0"/>
              <a:t>“How </a:t>
            </a:r>
            <a:r>
              <a:rPr lang="en-US" sz="2800" dirty="0"/>
              <a:t>effectively had books been able to function as proxies for evangelism in a climate of hostility and repression</a:t>
            </a:r>
            <a:r>
              <a:rPr lang="en-US" sz="2800" dirty="0" smtClean="0"/>
              <a:t>?” </a:t>
            </a:r>
            <a:r>
              <a:rPr lang="en-US" sz="2800" dirty="0"/>
              <a:t>(175)  </a:t>
            </a:r>
            <a:endParaRPr lang="en-CA" sz="2800" dirty="0"/>
          </a:p>
          <a:p>
            <a:pPr lvl="1"/>
            <a:r>
              <a:rPr lang="en-US" sz="2600" dirty="0" smtClean="0"/>
              <a:t>“The </a:t>
            </a:r>
            <a:r>
              <a:rPr lang="en-US" sz="2600" dirty="0"/>
              <a:t>proxy evangelism of clandestine literature kept the Reformation alive, but at a price, since many self-trained adepts arrived at views that could not be contained within the developing orthodoxies of the new movement” (176)  </a:t>
            </a:r>
            <a:endParaRPr lang="en-US" sz="2600" dirty="0" smtClean="0"/>
          </a:p>
          <a:p>
            <a:pPr lvl="2"/>
            <a:r>
              <a:rPr lang="en-US" sz="2400" dirty="0" smtClean="0"/>
              <a:t>exile </a:t>
            </a:r>
            <a:r>
              <a:rPr lang="en-US" sz="2400" dirty="0"/>
              <a:t>churches important </a:t>
            </a:r>
            <a:r>
              <a:rPr lang="en-US" sz="2400" dirty="0" smtClean="0"/>
              <a:t>re</a:t>
            </a:r>
            <a:r>
              <a:rPr lang="en-US" sz="2400" dirty="0"/>
              <a:t>: proper formation of future leaders</a:t>
            </a:r>
            <a:endParaRPr lang="en-CA" sz="2400" dirty="0"/>
          </a:p>
          <a:p>
            <a:endParaRPr lang="en-CA" sz="2800" dirty="0"/>
          </a:p>
          <a:p>
            <a:endParaRPr lang="en-CA" sz="2600" dirty="0"/>
          </a:p>
        </p:txBody>
      </p:sp>
    </p:spTree>
    <p:extLst>
      <p:ext uri="{BB962C8B-B14F-4D97-AF65-F5344CB8AC3E}">
        <p14:creationId xmlns:p14="http://schemas.microsoft.com/office/powerpoint/2010/main" val="20437148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0"/>
            <a:ext cx="8222562" cy="996285"/>
          </a:xfrm>
        </p:spPr>
        <p:txBody>
          <a:bodyPr/>
          <a:lstStyle/>
          <a:p>
            <a:r>
              <a:rPr lang="en-CA" sz="3200" dirty="0">
                <a:solidFill>
                  <a:srgbClr val="FFC000"/>
                </a:solidFill>
              </a:rPr>
              <a:t>Pamphlets and </a:t>
            </a:r>
            <a:r>
              <a:rPr lang="en-CA" sz="3200" dirty="0" smtClean="0">
                <a:solidFill>
                  <a:srgbClr val="FFC000"/>
                </a:solidFill>
              </a:rPr>
              <a:t>Persuasion: Two Tribes</a:t>
            </a:r>
            <a:endParaRPr lang="en-CA" sz="3200" dirty="0"/>
          </a:p>
        </p:txBody>
      </p:sp>
      <p:sp>
        <p:nvSpPr>
          <p:cNvPr id="3" name="Content Placeholder 2"/>
          <p:cNvSpPr>
            <a:spLocks noGrp="1"/>
          </p:cNvSpPr>
          <p:nvPr>
            <p:ph idx="1"/>
          </p:nvPr>
        </p:nvSpPr>
        <p:spPr>
          <a:xfrm>
            <a:off x="259307" y="996285"/>
            <a:ext cx="8598090" cy="5281684"/>
          </a:xfrm>
        </p:spPr>
        <p:txBody>
          <a:bodyPr>
            <a:normAutofit/>
          </a:bodyPr>
          <a:lstStyle/>
          <a:p>
            <a:r>
              <a:rPr lang="en-US" sz="2800" dirty="0" smtClean="0"/>
              <a:t>“How </a:t>
            </a:r>
            <a:r>
              <a:rPr lang="en-US" sz="2800" dirty="0"/>
              <a:t>do we judge the contribution of books to this vast turbulent movement of protest and religious renewal</a:t>
            </a:r>
            <a:r>
              <a:rPr lang="en-US" sz="2800" dirty="0" smtClean="0"/>
              <a:t>?” (277)</a:t>
            </a:r>
          </a:p>
          <a:p>
            <a:pPr lvl="1"/>
            <a:r>
              <a:rPr lang="en-US" sz="2800" dirty="0" smtClean="0"/>
              <a:t>second pamphlet moment, Northern Europe, 1560s</a:t>
            </a:r>
          </a:p>
          <a:p>
            <a:pPr lvl="1"/>
            <a:r>
              <a:rPr lang="en-US" sz="2800" dirty="0"/>
              <a:t>intense, prolific, printing inside France; printers used </a:t>
            </a:r>
            <a:r>
              <a:rPr lang="en-US" sz="2800" dirty="0" err="1"/>
              <a:t>Genevan</a:t>
            </a:r>
            <a:r>
              <a:rPr lang="en-US" sz="2800" dirty="0"/>
              <a:t> emblems to attract interest</a:t>
            </a:r>
            <a:endParaRPr lang="en-CA" sz="2800" dirty="0"/>
          </a:p>
          <a:p>
            <a:pPr lvl="1"/>
            <a:endParaRPr lang="en-CA" sz="2400" dirty="0"/>
          </a:p>
        </p:txBody>
      </p:sp>
    </p:spTree>
    <p:extLst>
      <p:ext uri="{BB962C8B-B14F-4D97-AF65-F5344CB8AC3E}">
        <p14:creationId xmlns:p14="http://schemas.microsoft.com/office/powerpoint/2010/main" val="42272421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0"/>
            <a:ext cx="8222562" cy="996285"/>
          </a:xfrm>
        </p:spPr>
        <p:txBody>
          <a:bodyPr/>
          <a:lstStyle/>
          <a:p>
            <a:r>
              <a:rPr lang="en-CA" sz="3200" dirty="0">
                <a:solidFill>
                  <a:srgbClr val="FFC000"/>
                </a:solidFill>
              </a:rPr>
              <a:t>Pamphlets and </a:t>
            </a:r>
            <a:r>
              <a:rPr lang="en-CA" sz="3200" dirty="0" smtClean="0">
                <a:solidFill>
                  <a:srgbClr val="FFC000"/>
                </a:solidFill>
              </a:rPr>
              <a:t>Persuasion: Two Tribes</a:t>
            </a:r>
            <a:endParaRPr lang="en-CA" sz="3200" dirty="0"/>
          </a:p>
        </p:txBody>
      </p:sp>
      <p:sp>
        <p:nvSpPr>
          <p:cNvPr id="3" name="Content Placeholder 2"/>
          <p:cNvSpPr>
            <a:spLocks noGrp="1"/>
          </p:cNvSpPr>
          <p:nvPr>
            <p:ph idx="1"/>
          </p:nvPr>
        </p:nvSpPr>
        <p:spPr>
          <a:xfrm>
            <a:off x="259307" y="996285"/>
            <a:ext cx="8598090" cy="5281684"/>
          </a:xfrm>
        </p:spPr>
        <p:txBody>
          <a:bodyPr>
            <a:normAutofit/>
          </a:bodyPr>
          <a:lstStyle/>
          <a:p>
            <a:r>
              <a:rPr lang="en-US" sz="2800" dirty="0" smtClean="0"/>
              <a:t>“What </a:t>
            </a:r>
            <a:r>
              <a:rPr lang="en-US" sz="2800" dirty="0"/>
              <a:t>can we say of the role, tone, and content of the printed polemic of Protestantism in this new period of opportunity</a:t>
            </a:r>
            <a:r>
              <a:rPr lang="en-US" sz="2800" dirty="0" smtClean="0"/>
              <a:t>?” </a:t>
            </a:r>
            <a:r>
              <a:rPr lang="en-US" sz="2800" dirty="0"/>
              <a:t>(179)</a:t>
            </a:r>
            <a:endParaRPr lang="en-CA" sz="2800" dirty="0"/>
          </a:p>
          <a:p>
            <a:pPr lvl="1"/>
            <a:r>
              <a:rPr lang="en-US" sz="2600" dirty="0"/>
              <a:t>print part of “a broad, cross-media movement of public agitation and debate</a:t>
            </a:r>
            <a:r>
              <a:rPr lang="en-US" sz="2600" dirty="0" smtClean="0"/>
              <a:t>” (179)</a:t>
            </a:r>
            <a:endParaRPr lang="en-CA" sz="2600" dirty="0"/>
          </a:p>
          <a:p>
            <a:pPr lvl="1"/>
            <a:r>
              <a:rPr lang="en-US" sz="2600" dirty="0"/>
              <a:t>intermingling of religious and political themes; in France: attack on Guise family</a:t>
            </a:r>
            <a:endParaRPr lang="en-CA" sz="2600" dirty="0"/>
          </a:p>
          <a:p>
            <a:pPr lvl="1"/>
            <a:endParaRPr lang="en-CA" sz="2400" dirty="0"/>
          </a:p>
        </p:txBody>
      </p:sp>
    </p:spTree>
    <p:extLst>
      <p:ext uri="{BB962C8B-B14F-4D97-AF65-F5344CB8AC3E}">
        <p14:creationId xmlns:p14="http://schemas.microsoft.com/office/powerpoint/2010/main" val="8860721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0"/>
            <a:ext cx="8222562" cy="996285"/>
          </a:xfrm>
        </p:spPr>
        <p:txBody>
          <a:bodyPr/>
          <a:lstStyle/>
          <a:p>
            <a:r>
              <a:rPr lang="en-CA" sz="3200" dirty="0">
                <a:solidFill>
                  <a:srgbClr val="FFC000"/>
                </a:solidFill>
              </a:rPr>
              <a:t>Pamphlets and </a:t>
            </a:r>
            <a:r>
              <a:rPr lang="en-CA" sz="3200" dirty="0" smtClean="0">
                <a:solidFill>
                  <a:srgbClr val="FFC000"/>
                </a:solidFill>
              </a:rPr>
              <a:t>Persuasion: Two Tribes</a:t>
            </a:r>
            <a:endParaRPr lang="en-CA" sz="3200" dirty="0"/>
          </a:p>
        </p:txBody>
      </p:sp>
      <p:sp>
        <p:nvSpPr>
          <p:cNvPr id="3" name="Content Placeholder 2"/>
          <p:cNvSpPr>
            <a:spLocks noGrp="1"/>
          </p:cNvSpPr>
          <p:nvPr>
            <p:ph idx="1"/>
          </p:nvPr>
        </p:nvSpPr>
        <p:spPr>
          <a:xfrm>
            <a:off x="259307" y="996285"/>
            <a:ext cx="8598090" cy="5581936"/>
          </a:xfrm>
        </p:spPr>
        <p:txBody>
          <a:bodyPr>
            <a:normAutofit/>
          </a:bodyPr>
          <a:lstStyle/>
          <a:p>
            <a:r>
              <a:rPr lang="en-US" sz="2800" dirty="0" smtClean="0"/>
              <a:t>Catholic </a:t>
            </a:r>
            <a:r>
              <a:rPr lang="en-US" sz="2800" dirty="0"/>
              <a:t>pamphlets on counter-attack</a:t>
            </a:r>
            <a:endParaRPr lang="en-CA" sz="2800" dirty="0"/>
          </a:p>
          <a:p>
            <a:r>
              <a:rPr lang="en-US" sz="2800" dirty="0" smtClean="0"/>
              <a:t>“Between </a:t>
            </a:r>
            <a:r>
              <a:rPr lang="en-US" sz="2800" dirty="0"/>
              <a:t>1560 and 1565 the polemical battle between Catholics and Protestants was waged with an unprecedented ferocity in France.  Never before in the Reformation century had two contending parties made their case to the reading public with such force, or with evident lack of mutual </a:t>
            </a:r>
            <a:r>
              <a:rPr lang="en-US" sz="2800" dirty="0" smtClean="0"/>
              <a:t>sympathy” </a:t>
            </a:r>
            <a:r>
              <a:rPr lang="en-US" sz="2800" dirty="0"/>
              <a:t>(</a:t>
            </a:r>
            <a:r>
              <a:rPr lang="en-US" sz="2800" dirty="0" smtClean="0"/>
              <a:t>182-83).</a:t>
            </a:r>
          </a:p>
          <a:p>
            <a:r>
              <a:rPr lang="en-CA" sz="2800" dirty="0" smtClean="0"/>
              <a:t>Davies’ rules of propaganda:  simplification, disfiguration, transfusion, unanimity, transfiguration</a:t>
            </a:r>
            <a:endParaRPr lang="en-CA" sz="2800" dirty="0"/>
          </a:p>
        </p:txBody>
      </p:sp>
    </p:spTree>
    <p:extLst>
      <p:ext uri="{BB962C8B-B14F-4D97-AF65-F5344CB8AC3E}">
        <p14:creationId xmlns:p14="http://schemas.microsoft.com/office/powerpoint/2010/main" val="34616313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327" y="214150"/>
            <a:ext cx="8281750" cy="591921"/>
          </a:xfrm>
        </p:spPr>
        <p:txBody>
          <a:bodyPr/>
          <a:lstStyle/>
          <a:p>
            <a:r>
              <a:rPr lang="en-CA" sz="3200" dirty="0" smtClean="0">
                <a:solidFill>
                  <a:srgbClr val="FFC000"/>
                </a:solidFill>
              </a:rPr>
              <a:t>New Solidarities</a:t>
            </a:r>
            <a:endParaRPr lang="en-CA" sz="3200" dirty="0">
              <a:solidFill>
                <a:srgbClr val="FFC000"/>
              </a:solidFill>
            </a:endParaRPr>
          </a:p>
        </p:txBody>
      </p:sp>
      <p:sp>
        <p:nvSpPr>
          <p:cNvPr id="3" name="Content Placeholder 2"/>
          <p:cNvSpPr>
            <a:spLocks noGrp="1"/>
          </p:cNvSpPr>
          <p:nvPr>
            <p:ph idx="1"/>
          </p:nvPr>
        </p:nvSpPr>
        <p:spPr>
          <a:xfrm>
            <a:off x="235426" y="1214651"/>
            <a:ext cx="8157947" cy="5445456"/>
          </a:xfrm>
        </p:spPr>
        <p:txBody>
          <a:bodyPr>
            <a:normAutofit/>
          </a:bodyPr>
          <a:lstStyle/>
          <a:p>
            <a:r>
              <a:rPr lang="en-CA" sz="2800" dirty="0" smtClean="0"/>
              <a:t>weakness of </a:t>
            </a:r>
            <a:r>
              <a:rPr lang="en-CA" sz="2800" dirty="0" err="1" smtClean="0"/>
              <a:t>confessionalization</a:t>
            </a:r>
            <a:r>
              <a:rPr lang="en-CA" sz="2800" dirty="0" smtClean="0"/>
              <a:t> paradigm: not all change imposed from above</a:t>
            </a:r>
          </a:p>
          <a:p>
            <a:r>
              <a:rPr lang="en-CA" sz="2800" dirty="0" err="1" smtClean="0"/>
              <a:t>Pettegree’s</a:t>
            </a:r>
            <a:r>
              <a:rPr lang="en-CA" sz="2800" dirty="0" smtClean="0"/>
              <a:t> focus:  </a:t>
            </a:r>
            <a:r>
              <a:rPr lang="en-US" sz="2800" dirty="0"/>
              <a:t>“an active commitment to a form of </a:t>
            </a:r>
            <a:r>
              <a:rPr lang="en-US" sz="2800" dirty="0" smtClean="0"/>
              <a:t>religion” (187)</a:t>
            </a:r>
            <a:endParaRPr lang="en-CA" sz="2800" dirty="0"/>
          </a:p>
        </p:txBody>
      </p:sp>
    </p:spTree>
    <p:extLst>
      <p:ext uri="{BB962C8B-B14F-4D97-AF65-F5344CB8AC3E}">
        <p14:creationId xmlns:p14="http://schemas.microsoft.com/office/powerpoint/2010/main" val="21528416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327" y="214150"/>
            <a:ext cx="8281750" cy="591921"/>
          </a:xfrm>
        </p:spPr>
        <p:txBody>
          <a:bodyPr/>
          <a:lstStyle/>
          <a:p>
            <a:r>
              <a:rPr lang="en-CA" sz="3200" dirty="0" smtClean="0">
                <a:solidFill>
                  <a:srgbClr val="FFC000"/>
                </a:solidFill>
              </a:rPr>
              <a:t>New Solidarities: Schools of Christ</a:t>
            </a:r>
            <a:endParaRPr lang="en-CA" sz="3200" dirty="0">
              <a:solidFill>
                <a:srgbClr val="FFC000"/>
              </a:solidFill>
            </a:endParaRPr>
          </a:p>
        </p:txBody>
      </p:sp>
      <p:sp>
        <p:nvSpPr>
          <p:cNvPr id="3" name="Content Placeholder 2"/>
          <p:cNvSpPr>
            <a:spLocks noGrp="1"/>
          </p:cNvSpPr>
          <p:nvPr>
            <p:ph idx="1"/>
          </p:nvPr>
        </p:nvSpPr>
        <p:spPr>
          <a:xfrm>
            <a:off x="235426" y="941696"/>
            <a:ext cx="8485493" cy="5718411"/>
          </a:xfrm>
        </p:spPr>
        <p:txBody>
          <a:bodyPr>
            <a:normAutofit/>
          </a:bodyPr>
          <a:lstStyle/>
          <a:p>
            <a:r>
              <a:rPr lang="en-US" sz="2800" dirty="0"/>
              <a:t>Bible:  </a:t>
            </a:r>
            <a:r>
              <a:rPr lang="en-US" sz="2800" dirty="0" smtClean="0"/>
              <a:t>“In </a:t>
            </a:r>
            <a:r>
              <a:rPr lang="en-US" sz="2800" dirty="0"/>
              <a:t>this book the print culture of the sixteenth century was displayed in all its technical </a:t>
            </a:r>
            <a:r>
              <a:rPr lang="en-US" sz="2800" dirty="0" smtClean="0"/>
              <a:t>sophistication” </a:t>
            </a:r>
            <a:r>
              <a:rPr lang="en-US" sz="2800" dirty="0"/>
              <a:t>(191).  </a:t>
            </a:r>
            <a:endParaRPr lang="en-US" sz="2800" dirty="0" smtClean="0"/>
          </a:p>
          <a:p>
            <a:pPr lvl="1"/>
            <a:r>
              <a:rPr lang="en-US" sz="2800" dirty="0" smtClean="0"/>
              <a:t>5,000,000 </a:t>
            </a:r>
            <a:r>
              <a:rPr lang="en-US" sz="2800" dirty="0"/>
              <a:t>vernacular copies in </a:t>
            </a:r>
            <a:r>
              <a:rPr lang="en-US" sz="2800" dirty="0" smtClean="0"/>
              <a:t> the sixteenth century</a:t>
            </a:r>
            <a:endParaRPr lang="en-CA" sz="2800" dirty="0"/>
          </a:p>
          <a:p>
            <a:r>
              <a:rPr lang="en-US" sz="2800" dirty="0"/>
              <a:t>also in the godly home:  music</a:t>
            </a:r>
            <a:endParaRPr lang="en-CA" sz="2800" dirty="0"/>
          </a:p>
          <a:p>
            <a:r>
              <a:rPr lang="en-US" sz="2800" dirty="0"/>
              <a:t>sermons, catechism service, communal singing:  inculcated “values of the new religion” (193).  </a:t>
            </a:r>
            <a:endParaRPr lang="en-US" sz="2800" dirty="0" smtClean="0"/>
          </a:p>
          <a:p>
            <a:pPr marL="0" indent="0">
              <a:buNone/>
            </a:pPr>
            <a:endParaRPr lang="en-CA" sz="2800" dirty="0"/>
          </a:p>
        </p:txBody>
      </p:sp>
    </p:spTree>
    <p:extLst>
      <p:ext uri="{BB962C8B-B14F-4D97-AF65-F5344CB8AC3E}">
        <p14:creationId xmlns:p14="http://schemas.microsoft.com/office/powerpoint/2010/main" val="12543576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327" y="214150"/>
            <a:ext cx="8281750" cy="591921"/>
          </a:xfrm>
        </p:spPr>
        <p:txBody>
          <a:bodyPr/>
          <a:lstStyle/>
          <a:p>
            <a:r>
              <a:rPr lang="en-CA" sz="3200" dirty="0" smtClean="0">
                <a:solidFill>
                  <a:srgbClr val="FFC000"/>
                </a:solidFill>
              </a:rPr>
              <a:t>New Solidarities: Schools of Christ</a:t>
            </a:r>
            <a:endParaRPr lang="en-CA" sz="3200" dirty="0">
              <a:solidFill>
                <a:srgbClr val="FFC000"/>
              </a:solidFill>
            </a:endParaRPr>
          </a:p>
        </p:txBody>
      </p:sp>
      <p:sp>
        <p:nvSpPr>
          <p:cNvPr id="3" name="Content Placeholder 2"/>
          <p:cNvSpPr>
            <a:spLocks noGrp="1"/>
          </p:cNvSpPr>
          <p:nvPr>
            <p:ph idx="1"/>
          </p:nvPr>
        </p:nvSpPr>
        <p:spPr>
          <a:xfrm>
            <a:off x="235426" y="1433015"/>
            <a:ext cx="8485493" cy="5227092"/>
          </a:xfrm>
        </p:spPr>
        <p:txBody>
          <a:bodyPr>
            <a:normAutofit/>
          </a:bodyPr>
          <a:lstStyle/>
          <a:p>
            <a:r>
              <a:rPr lang="en-US" sz="2800" dirty="0" smtClean="0"/>
              <a:t>“Even </a:t>
            </a:r>
            <a:r>
              <a:rPr lang="en-US" sz="2800" dirty="0"/>
              <a:t>in the towns, of course, the most zealous instruction could not guarantee agreement among the citizens who brought their own increasingly autonomous readings to what they heard in the pulpit, or read in their books at home.  Empowerment of a theologically informed laity brought its own dangers</a:t>
            </a:r>
            <a:r>
              <a:rPr lang="en-US" sz="2800" dirty="0" smtClean="0"/>
              <a:t>.” </a:t>
            </a:r>
            <a:r>
              <a:rPr lang="en-US" sz="2800" dirty="0"/>
              <a:t>(193-94)</a:t>
            </a:r>
            <a:endParaRPr lang="en-CA" sz="2800" dirty="0"/>
          </a:p>
        </p:txBody>
      </p:sp>
    </p:spTree>
    <p:extLst>
      <p:ext uri="{BB962C8B-B14F-4D97-AF65-F5344CB8AC3E}">
        <p14:creationId xmlns:p14="http://schemas.microsoft.com/office/powerpoint/2010/main" val="7982972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327" y="214150"/>
            <a:ext cx="8281750" cy="591921"/>
          </a:xfrm>
        </p:spPr>
        <p:txBody>
          <a:bodyPr/>
          <a:lstStyle/>
          <a:p>
            <a:r>
              <a:rPr lang="en-CA" sz="3200" dirty="0" smtClean="0">
                <a:solidFill>
                  <a:srgbClr val="FFC000"/>
                </a:solidFill>
              </a:rPr>
              <a:t>New Solidarities: Battles half won</a:t>
            </a:r>
            <a:endParaRPr lang="en-CA" sz="3200" dirty="0">
              <a:solidFill>
                <a:srgbClr val="FFC000"/>
              </a:solidFill>
            </a:endParaRPr>
          </a:p>
        </p:txBody>
      </p:sp>
      <p:sp>
        <p:nvSpPr>
          <p:cNvPr id="3" name="Content Placeholder 2"/>
          <p:cNvSpPr>
            <a:spLocks noGrp="1"/>
          </p:cNvSpPr>
          <p:nvPr>
            <p:ph idx="1"/>
          </p:nvPr>
        </p:nvSpPr>
        <p:spPr>
          <a:xfrm>
            <a:off x="235426" y="1009934"/>
            <a:ext cx="8485493" cy="5650173"/>
          </a:xfrm>
        </p:spPr>
        <p:txBody>
          <a:bodyPr>
            <a:normAutofit fontScale="92500" lnSpcReduction="10000"/>
          </a:bodyPr>
          <a:lstStyle/>
          <a:p>
            <a:r>
              <a:rPr lang="en-US" sz="2800" dirty="0"/>
              <a:t>French Huguenots create separate culture:  dress, names for children, marriage, business practices</a:t>
            </a:r>
            <a:endParaRPr lang="en-CA" sz="2800" dirty="0"/>
          </a:p>
          <a:p>
            <a:r>
              <a:rPr lang="en-US" sz="2800" dirty="0"/>
              <a:t>1572 massacres:  destruction, dislocation, sense of embattlement, moral </a:t>
            </a:r>
            <a:r>
              <a:rPr lang="en-US" sz="2800" dirty="0" err="1"/>
              <a:t>rigour</a:t>
            </a:r>
            <a:r>
              <a:rPr lang="en-US" sz="2800" dirty="0"/>
              <a:t> of Huguenot ministers</a:t>
            </a:r>
            <a:endParaRPr lang="en-CA" sz="2800" dirty="0"/>
          </a:p>
          <a:p>
            <a:r>
              <a:rPr lang="en-US" sz="2800" dirty="0"/>
              <a:t>Netherlands:  consistorial discipline allowed by authorities only for those who freely submitted themselves to it; two types of adherents:  full confessing members and sympathizers who did not communicate</a:t>
            </a:r>
            <a:endParaRPr lang="en-CA" sz="2800" dirty="0"/>
          </a:p>
          <a:p>
            <a:r>
              <a:rPr lang="en-US" sz="2800" dirty="0"/>
              <a:t>England:  </a:t>
            </a:r>
            <a:r>
              <a:rPr lang="en-US" sz="2800" dirty="0" err="1"/>
              <a:t>vestiarian</a:t>
            </a:r>
            <a:r>
              <a:rPr lang="en-US" sz="2800" dirty="0"/>
              <a:t> controversy; gentry patronage of godly preachers; but godly not separatists</a:t>
            </a:r>
            <a:endParaRPr lang="en-CA" sz="2800" dirty="0"/>
          </a:p>
          <a:p>
            <a:endParaRPr lang="en-CA" sz="2800" dirty="0"/>
          </a:p>
        </p:txBody>
      </p:sp>
    </p:spTree>
    <p:extLst>
      <p:ext uri="{BB962C8B-B14F-4D97-AF65-F5344CB8AC3E}">
        <p14:creationId xmlns:p14="http://schemas.microsoft.com/office/powerpoint/2010/main" val="32839069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849" y="186853"/>
            <a:ext cx="7053542" cy="704516"/>
          </a:xfrm>
        </p:spPr>
        <p:txBody>
          <a:bodyPr/>
          <a:lstStyle/>
          <a:p>
            <a:r>
              <a:rPr lang="en-CA" dirty="0" smtClean="0">
                <a:solidFill>
                  <a:srgbClr val="FFC000"/>
                </a:solidFill>
              </a:rPr>
              <a:t>Discussion Questions</a:t>
            </a:r>
            <a:endParaRPr lang="en-CA" dirty="0">
              <a:solidFill>
                <a:srgbClr val="FFC000"/>
              </a:solidFill>
            </a:endParaRPr>
          </a:p>
        </p:txBody>
      </p:sp>
      <p:sp>
        <p:nvSpPr>
          <p:cNvPr id="3" name="Content Placeholder 2"/>
          <p:cNvSpPr>
            <a:spLocks noGrp="1"/>
          </p:cNvSpPr>
          <p:nvPr>
            <p:ph idx="1"/>
          </p:nvPr>
        </p:nvSpPr>
        <p:spPr>
          <a:xfrm>
            <a:off x="483849" y="1050878"/>
            <a:ext cx="8100594" cy="5158853"/>
          </a:xfrm>
        </p:spPr>
        <p:txBody>
          <a:bodyPr>
            <a:normAutofit lnSpcReduction="10000"/>
          </a:bodyPr>
          <a:lstStyle/>
          <a:p>
            <a:pPr marL="514350" indent="-514350">
              <a:buFont typeface="+mj-lt"/>
              <a:buAutoNum type="arabicPeriod" startAt="4"/>
            </a:pPr>
            <a:r>
              <a:rPr lang="en-US" sz="2800" dirty="0" smtClean="0"/>
              <a:t>Now </a:t>
            </a:r>
            <a:r>
              <a:rPr lang="en-US" sz="2800" dirty="0"/>
              <a:t>that you have completed </a:t>
            </a:r>
            <a:r>
              <a:rPr lang="en-US" sz="2800" dirty="0" err="1"/>
              <a:t>Pettegree’s</a:t>
            </a:r>
            <a:r>
              <a:rPr lang="en-US" sz="2800" dirty="0"/>
              <a:t> book, where do you think he belongs in the debate over the success or failure of the Reformation</a:t>
            </a:r>
            <a:r>
              <a:rPr lang="en-US" sz="2800" dirty="0" smtClean="0"/>
              <a:t>?</a:t>
            </a:r>
          </a:p>
          <a:p>
            <a:pPr marL="385754" indent="-385754">
              <a:buFont typeface="+mj-lt"/>
              <a:buAutoNum type="arabicPeriod" startAt="4"/>
            </a:pPr>
            <a:r>
              <a:rPr lang="en-US" sz="2800" dirty="0" err="1"/>
              <a:t>Pettegree's</a:t>
            </a:r>
            <a:r>
              <a:rPr lang="en-US" sz="2800" dirty="0"/>
              <a:t> idea of “new solidarities” is not merely relevant to Protestantism.  It is also evident in Holt’s article.  How does it figure in the failure of Protestantism </a:t>
            </a:r>
            <a:r>
              <a:rPr lang="en-US" sz="2800" dirty="0" smtClean="0"/>
              <a:t>in Dijon?</a:t>
            </a:r>
            <a:endParaRPr lang="en-CA" sz="2800" dirty="0" smtClean="0"/>
          </a:p>
          <a:p>
            <a:pPr marL="385754" indent="-385754">
              <a:buFont typeface="+mj-lt"/>
              <a:buAutoNum type="arabicPeriod" startAt="4"/>
            </a:pPr>
            <a:r>
              <a:rPr lang="en-CA" sz="2800" dirty="0" smtClean="0"/>
              <a:t>In </a:t>
            </a:r>
            <a:r>
              <a:rPr lang="en-CA" sz="2800" dirty="0"/>
              <a:t>evaluating the success or failure of the Reformation, </a:t>
            </a:r>
            <a:r>
              <a:rPr lang="en-CA" sz="2800" dirty="0" smtClean="0"/>
              <a:t>can or should </a:t>
            </a:r>
            <a:r>
              <a:rPr lang="en-CA" sz="2800" dirty="0"/>
              <a:t>we separate social forces from religious identity</a:t>
            </a:r>
            <a:r>
              <a:rPr lang="en-CA" sz="2800" dirty="0" smtClean="0"/>
              <a:t>? What does Holt’s article suggest?</a:t>
            </a:r>
            <a:endParaRPr lang="en-CA" sz="2800" dirty="0"/>
          </a:p>
          <a:p>
            <a:pPr marL="385754" indent="-385754">
              <a:buFont typeface="+mj-lt"/>
              <a:buAutoNum type="arabicPeriod" startAt="4"/>
            </a:pPr>
            <a:endParaRPr lang="en-CA" sz="2800" dirty="0"/>
          </a:p>
          <a:p>
            <a:pPr marL="342892" indent="-342892">
              <a:buFont typeface="+mj-lt"/>
              <a:buAutoNum type="arabicPeriod" startAt="4"/>
            </a:pPr>
            <a:endParaRPr lang="en-CA" sz="2100" dirty="0"/>
          </a:p>
          <a:p>
            <a:pPr marL="342892" indent="-342892">
              <a:buFont typeface="+mj-lt"/>
              <a:buAutoNum type="arabicPeriod" startAt="4"/>
            </a:pPr>
            <a:endParaRPr lang="en-CA" sz="2100" dirty="0"/>
          </a:p>
        </p:txBody>
      </p:sp>
    </p:spTree>
    <p:extLst>
      <p:ext uri="{BB962C8B-B14F-4D97-AF65-F5344CB8AC3E}">
        <p14:creationId xmlns:p14="http://schemas.microsoft.com/office/powerpoint/2010/main" val="29618340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426" y="214150"/>
            <a:ext cx="8666651" cy="591921"/>
          </a:xfrm>
        </p:spPr>
        <p:txBody>
          <a:bodyPr/>
          <a:lstStyle/>
          <a:p>
            <a:r>
              <a:rPr lang="en-CA" sz="3200" dirty="0" smtClean="0">
                <a:solidFill>
                  <a:srgbClr val="FFC000"/>
                </a:solidFill>
              </a:rPr>
              <a:t>New Solidarities: Godly kin &amp; godly nation</a:t>
            </a:r>
            <a:endParaRPr lang="en-CA" sz="3200" dirty="0">
              <a:solidFill>
                <a:srgbClr val="FFC000"/>
              </a:solidFill>
            </a:endParaRPr>
          </a:p>
        </p:txBody>
      </p:sp>
      <p:sp>
        <p:nvSpPr>
          <p:cNvPr id="3" name="Content Placeholder 2"/>
          <p:cNvSpPr>
            <a:spLocks noGrp="1"/>
          </p:cNvSpPr>
          <p:nvPr>
            <p:ph idx="1"/>
          </p:nvPr>
        </p:nvSpPr>
        <p:spPr>
          <a:xfrm>
            <a:off x="235426" y="1009934"/>
            <a:ext cx="8485493" cy="5650173"/>
          </a:xfrm>
        </p:spPr>
        <p:txBody>
          <a:bodyPr>
            <a:normAutofit/>
          </a:bodyPr>
          <a:lstStyle/>
          <a:p>
            <a:r>
              <a:rPr lang="en-US" sz="2800" dirty="0"/>
              <a:t>creation of Protestant community beyond local worship practice:  </a:t>
            </a:r>
            <a:endParaRPr lang="en-US" sz="2800" dirty="0" smtClean="0"/>
          </a:p>
          <a:p>
            <a:pPr lvl="1"/>
            <a:r>
              <a:rPr lang="en-US" sz="2600" dirty="0" smtClean="0"/>
              <a:t>Protestant </a:t>
            </a:r>
            <a:r>
              <a:rPr lang="en-US" sz="2600" dirty="0"/>
              <a:t>histories, </a:t>
            </a:r>
            <a:r>
              <a:rPr lang="en-US" sz="2600" dirty="0" err="1"/>
              <a:t>martyrologies</a:t>
            </a:r>
            <a:r>
              <a:rPr lang="en-US" sz="2600" dirty="0"/>
              <a:t>, calendars </a:t>
            </a:r>
            <a:endParaRPr lang="en-US" sz="2600" dirty="0" smtClean="0"/>
          </a:p>
          <a:p>
            <a:pPr lvl="1"/>
            <a:r>
              <a:rPr lang="en-US" sz="2600" dirty="0" smtClean="0"/>
              <a:t> </a:t>
            </a:r>
            <a:r>
              <a:rPr lang="en-US" sz="2600" dirty="0"/>
              <a:t>cleansing of Catholic calendar, promotion of Protestant calendar with new days of commemoration </a:t>
            </a:r>
            <a:endParaRPr lang="en-US" sz="2600" dirty="0" smtClean="0"/>
          </a:p>
          <a:p>
            <a:pPr lvl="1"/>
            <a:r>
              <a:rPr lang="en-US" sz="2600" dirty="0" smtClean="0"/>
              <a:t>biblical </a:t>
            </a:r>
            <a:r>
              <a:rPr lang="en-US" sz="2600" dirty="0"/>
              <a:t>events, contemporary </a:t>
            </a:r>
            <a:r>
              <a:rPr lang="en-US" sz="2600" dirty="0" smtClean="0"/>
              <a:t>martyrs</a:t>
            </a:r>
          </a:p>
          <a:p>
            <a:pPr lvl="1"/>
            <a:r>
              <a:rPr lang="en-US" sz="2600" dirty="0" smtClean="0"/>
              <a:t>new </a:t>
            </a:r>
            <a:r>
              <a:rPr lang="en-US" sz="2600" dirty="0"/>
              <a:t>commemorations could not be easily imposed from above</a:t>
            </a:r>
            <a:endParaRPr lang="en-CA" sz="2600" dirty="0"/>
          </a:p>
          <a:p>
            <a:endParaRPr lang="en-CA" sz="2800" dirty="0"/>
          </a:p>
        </p:txBody>
      </p:sp>
    </p:spTree>
    <p:extLst>
      <p:ext uri="{BB962C8B-B14F-4D97-AF65-F5344CB8AC3E}">
        <p14:creationId xmlns:p14="http://schemas.microsoft.com/office/powerpoint/2010/main" val="32401611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426" y="214150"/>
            <a:ext cx="8666651" cy="591921"/>
          </a:xfrm>
        </p:spPr>
        <p:txBody>
          <a:bodyPr/>
          <a:lstStyle/>
          <a:p>
            <a:r>
              <a:rPr lang="en-CA" sz="3200" dirty="0" smtClean="0">
                <a:solidFill>
                  <a:srgbClr val="FFC000"/>
                </a:solidFill>
              </a:rPr>
              <a:t>New Solidarities: Godly kin &amp; godly nation</a:t>
            </a:r>
            <a:endParaRPr lang="en-CA" sz="3200" dirty="0">
              <a:solidFill>
                <a:srgbClr val="FFC000"/>
              </a:solidFill>
            </a:endParaRPr>
          </a:p>
        </p:txBody>
      </p:sp>
      <p:sp>
        <p:nvSpPr>
          <p:cNvPr id="3" name="Content Placeholder 2"/>
          <p:cNvSpPr>
            <a:spLocks noGrp="1"/>
          </p:cNvSpPr>
          <p:nvPr>
            <p:ph idx="1"/>
          </p:nvPr>
        </p:nvSpPr>
        <p:spPr>
          <a:xfrm>
            <a:off x="235426" y="1310185"/>
            <a:ext cx="8485493" cy="5349922"/>
          </a:xfrm>
        </p:spPr>
        <p:txBody>
          <a:bodyPr>
            <a:normAutofit/>
          </a:bodyPr>
          <a:lstStyle/>
          <a:p>
            <a:r>
              <a:rPr lang="en-US" sz="2800" dirty="0" smtClean="0"/>
              <a:t>Protestant </a:t>
            </a:r>
            <a:r>
              <a:rPr lang="en-US" sz="2800" dirty="0"/>
              <a:t>identity:  </a:t>
            </a:r>
            <a:endParaRPr lang="en-US" sz="2800" dirty="0" smtClean="0"/>
          </a:p>
          <a:p>
            <a:pPr lvl="1"/>
            <a:r>
              <a:rPr lang="en-US" sz="2600" dirty="0" smtClean="0"/>
              <a:t>narrow </a:t>
            </a:r>
            <a:r>
              <a:rPr lang="en-US" sz="2600" dirty="0"/>
              <a:t>in focus, exclusive and limited, </a:t>
            </a:r>
            <a:endParaRPr lang="en-US" sz="2600" dirty="0" smtClean="0"/>
          </a:p>
          <a:p>
            <a:pPr lvl="1"/>
            <a:r>
              <a:rPr lang="en-US" sz="2600" dirty="0" smtClean="0"/>
              <a:t>common </a:t>
            </a:r>
            <a:r>
              <a:rPr lang="en-US" sz="2600" dirty="0"/>
              <a:t>heritage and broad </a:t>
            </a:r>
            <a:r>
              <a:rPr lang="en-US" sz="2600" dirty="0" smtClean="0"/>
              <a:t>fellowship  </a:t>
            </a:r>
          </a:p>
          <a:p>
            <a:pPr lvl="2"/>
            <a:r>
              <a:rPr lang="en-US" sz="2800" dirty="0" smtClean="0"/>
              <a:t>incubated </a:t>
            </a:r>
            <a:r>
              <a:rPr lang="en-US" sz="2800" dirty="0"/>
              <a:t>at school, home, everyday commerce of </a:t>
            </a:r>
            <a:r>
              <a:rPr lang="en-US" sz="2800" dirty="0" smtClean="0"/>
              <a:t>sociability </a:t>
            </a:r>
          </a:p>
          <a:p>
            <a:pPr lvl="2"/>
            <a:r>
              <a:rPr lang="en-US" sz="2800" dirty="0" smtClean="0"/>
              <a:t>most </a:t>
            </a:r>
            <a:r>
              <a:rPr lang="en-US" sz="2800" dirty="0"/>
              <a:t>potent when under threat from Catholicism</a:t>
            </a:r>
            <a:endParaRPr lang="en-CA" sz="2800" dirty="0"/>
          </a:p>
          <a:p>
            <a:endParaRPr lang="en-CA" sz="2800" dirty="0"/>
          </a:p>
        </p:txBody>
      </p:sp>
    </p:spTree>
    <p:extLst>
      <p:ext uri="{BB962C8B-B14F-4D97-AF65-F5344CB8AC3E}">
        <p14:creationId xmlns:p14="http://schemas.microsoft.com/office/powerpoint/2010/main" val="25971355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75370" y="104917"/>
            <a:ext cx="8518253" cy="1039200"/>
          </a:xfrm>
        </p:spPr>
        <p:txBody>
          <a:bodyPr/>
          <a:lstStyle/>
          <a:p>
            <a:r>
              <a:rPr lang="en-CA" sz="3200" dirty="0" smtClean="0">
                <a:solidFill>
                  <a:srgbClr val="FFC000"/>
                </a:solidFill>
              </a:rPr>
              <a:t>Culture of Belonging</a:t>
            </a:r>
            <a:endParaRPr lang="en-CA" sz="3200" dirty="0">
              <a:solidFill>
                <a:srgbClr val="FFC000"/>
              </a:solidFill>
            </a:endParaRPr>
          </a:p>
        </p:txBody>
      </p:sp>
      <p:sp>
        <p:nvSpPr>
          <p:cNvPr id="4" name="Content Placeholder 3"/>
          <p:cNvSpPr>
            <a:spLocks noGrp="1"/>
          </p:cNvSpPr>
          <p:nvPr>
            <p:ph idx="1"/>
          </p:nvPr>
        </p:nvSpPr>
        <p:spPr>
          <a:xfrm>
            <a:off x="336256" y="913285"/>
            <a:ext cx="8016174" cy="5583049"/>
          </a:xfrm>
        </p:spPr>
        <p:txBody>
          <a:bodyPr>
            <a:normAutofit/>
          </a:bodyPr>
          <a:lstStyle/>
          <a:p>
            <a:r>
              <a:rPr lang="en-US" sz="2800" dirty="0" smtClean="0"/>
              <a:t>“the urgent </a:t>
            </a:r>
            <a:r>
              <a:rPr lang="en-US" sz="2800" dirty="0"/>
              <a:t>tone of conflict and call for activism best conveyed by the oral means of articulating the new teachings:  by preaching and by </a:t>
            </a:r>
            <a:r>
              <a:rPr lang="en-US" sz="2800" dirty="0" smtClean="0"/>
              <a:t>song” </a:t>
            </a:r>
            <a:r>
              <a:rPr lang="en-US" sz="2800" dirty="0"/>
              <a:t>(212)</a:t>
            </a:r>
            <a:endParaRPr lang="en-CA" sz="2800" dirty="0"/>
          </a:p>
          <a:p>
            <a:r>
              <a:rPr lang="en-US" sz="2800" dirty="0"/>
              <a:t>extent of Protestant </a:t>
            </a:r>
            <a:r>
              <a:rPr lang="en-US" sz="2800" dirty="0">
                <a:solidFill>
                  <a:srgbClr val="FFC000"/>
                </a:solidFill>
              </a:rPr>
              <a:t>success</a:t>
            </a:r>
            <a:r>
              <a:rPr lang="en-US" sz="2800" dirty="0"/>
              <a:t> or </a:t>
            </a:r>
            <a:r>
              <a:rPr lang="en-US" sz="2800" dirty="0">
                <a:solidFill>
                  <a:srgbClr val="FFC000"/>
                </a:solidFill>
              </a:rPr>
              <a:t>failure</a:t>
            </a:r>
            <a:r>
              <a:rPr lang="en-US" sz="2800" dirty="0"/>
              <a:t>:  prejudiced by “gloomy reflections of the reformers themselves” (</a:t>
            </a:r>
            <a:r>
              <a:rPr lang="en-US" sz="2800" dirty="0" smtClean="0"/>
              <a:t>213) </a:t>
            </a:r>
          </a:p>
          <a:p>
            <a:pPr lvl="1"/>
            <a:r>
              <a:rPr lang="en-US" sz="2600" dirty="0" smtClean="0"/>
              <a:t>disjunction </a:t>
            </a:r>
            <a:r>
              <a:rPr lang="en-US" sz="2600" dirty="0"/>
              <a:t>between reformers’ aims and process of church </a:t>
            </a:r>
            <a:r>
              <a:rPr lang="en-US" sz="2600" dirty="0" smtClean="0"/>
              <a:t>building </a:t>
            </a:r>
          </a:p>
          <a:p>
            <a:pPr lvl="1"/>
            <a:r>
              <a:rPr lang="en-US" sz="2600" dirty="0" smtClean="0"/>
              <a:t>transmitting </a:t>
            </a:r>
            <a:r>
              <a:rPr lang="en-US" sz="2600" dirty="0"/>
              <a:t>knowledge vs. “culture of belonging.” </a:t>
            </a:r>
            <a:endParaRPr lang="en-CA" sz="2600" dirty="0"/>
          </a:p>
        </p:txBody>
      </p:sp>
      <p:sp>
        <p:nvSpPr>
          <p:cNvPr id="5" name="Rectangle 1"/>
          <p:cNvSpPr>
            <a:spLocks noChangeArrowheads="1"/>
          </p:cNvSpPr>
          <p:nvPr/>
        </p:nvSpPr>
        <p:spPr bwMode="auto">
          <a:xfrm>
            <a:off x="1" y="913285"/>
            <a:ext cx="175369"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defTabSz="685783" eaLnBrk="0" fontAlgn="base" hangingPunct="0">
              <a:spcBef>
                <a:spcPct val="0"/>
              </a:spcBef>
              <a:spcAft>
                <a:spcPct val="0"/>
              </a:spcAft>
            </a:pPr>
            <a:r>
              <a:rPr lang="en-US" sz="1050" dirty="0">
                <a:latin typeface="Arial" panose="020B0604020202020204" pitchFamily="34" charset="0"/>
                <a:ea typeface="Times New Roman" panose="02020603050405020304" pitchFamily="18" charset="0"/>
              </a:rPr>
              <a:t>;</a:t>
            </a:r>
            <a:endParaRPr lang="en-CA" sz="825" dirty="0">
              <a:latin typeface="Arial" panose="020B0604020202020204" pitchFamily="34" charset="0"/>
            </a:endParaRPr>
          </a:p>
        </p:txBody>
      </p:sp>
    </p:spTree>
    <p:extLst>
      <p:ext uri="{BB962C8B-B14F-4D97-AF65-F5344CB8AC3E}">
        <p14:creationId xmlns:p14="http://schemas.microsoft.com/office/powerpoint/2010/main" val="42612308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75370" y="104917"/>
            <a:ext cx="8518253" cy="1039200"/>
          </a:xfrm>
        </p:spPr>
        <p:txBody>
          <a:bodyPr/>
          <a:lstStyle/>
          <a:p>
            <a:r>
              <a:rPr lang="en-CA" sz="3200" dirty="0" smtClean="0">
                <a:solidFill>
                  <a:srgbClr val="FFC000"/>
                </a:solidFill>
              </a:rPr>
              <a:t>Culture of Belonging</a:t>
            </a:r>
            <a:endParaRPr lang="en-CA" sz="3200" dirty="0">
              <a:solidFill>
                <a:srgbClr val="FFC000"/>
              </a:solidFill>
            </a:endParaRPr>
          </a:p>
        </p:txBody>
      </p:sp>
      <p:sp>
        <p:nvSpPr>
          <p:cNvPr id="4" name="Content Placeholder 3"/>
          <p:cNvSpPr>
            <a:spLocks noGrp="1"/>
          </p:cNvSpPr>
          <p:nvPr>
            <p:ph idx="1"/>
          </p:nvPr>
        </p:nvSpPr>
        <p:spPr>
          <a:xfrm>
            <a:off x="336256" y="913285"/>
            <a:ext cx="8016174" cy="5583049"/>
          </a:xfrm>
        </p:spPr>
        <p:txBody>
          <a:bodyPr>
            <a:normAutofit/>
          </a:bodyPr>
          <a:lstStyle/>
          <a:p>
            <a:r>
              <a:rPr lang="en-US" sz="2800" dirty="0" smtClean="0"/>
              <a:t>“The </a:t>
            </a:r>
            <a:r>
              <a:rPr lang="en-US" sz="2800" dirty="0"/>
              <a:t>essentials of faith were mediated—or possibly only inferred—around the constant enactment of the religious life as sharing:  a parish religion, a civic culture, a familial experience embracing generations </a:t>
            </a:r>
            <a:r>
              <a:rPr lang="en-US" sz="2800" dirty="0" smtClean="0"/>
              <a:t>past” </a:t>
            </a:r>
            <a:r>
              <a:rPr lang="en-US" sz="2800" dirty="0"/>
              <a:t>(213</a:t>
            </a:r>
            <a:r>
              <a:rPr lang="en-US" sz="2800" dirty="0" smtClean="0"/>
              <a:t>).</a:t>
            </a:r>
            <a:endParaRPr lang="en-CA" sz="2800" dirty="0"/>
          </a:p>
          <a:p>
            <a:r>
              <a:rPr lang="en-US" sz="2800" dirty="0" smtClean="0"/>
              <a:t>“In </a:t>
            </a:r>
            <a:r>
              <a:rPr lang="en-US" sz="2800" dirty="0"/>
              <a:t>order to </a:t>
            </a:r>
            <a:r>
              <a:rPr lang="en-US" sz="2800" dirty="0">
                <a:solidFill>
                  <a:srgbClr val="FFC000"/>
                </a:solidFill>
              </a:rPr>
              <a:t>succeed</a:t>
            </a:r>
            <a:r>
              <a:rPr lang="en-US" sz="2800" dirty="0"/>
              <a:t>, the Reformation had to replace institutions and associations damned by evangelical criticism with a new complex of loved, lived solidarities (213).</a:t>
            </a:r>
            <a:r>
              <a:rPr lang="en-US" sz="2600" dirty="0" smtClean="0"/>
              <a:t>disjunction </a:t>
            </a:r>
            <a:r>
              <a:rPr lang="en-US" sz="2600" dirty="0"/>
              <a:t>between reformers’ aims and process of church </a:t>
            </a:r>
            <a:r>
              <a:rPr lang="en-US" sz="2600" dirty="0" smtClean="0"/>
              <a:t>building” (213). </a:t>
            </a:r>
            <a:endParaRPr lang="en-CA" sz="2600" dirty="0"/>
          </a:p>
        </p:txBody>
      </p:sp>
      <p:sp>
        <p:nvSpPr>
          <p:cNvPr id="5" name="Rectangle 1"/>
          <p:cNvSpPr>
            <a:spLocks noChangeArrowheads="1"/>
          </p:cNvSpPr>
          <p:nvPr/>
        </p:nvSpPr>
        <p:spPr bwMode="auto">
          <a:xfrm>
            <a:off x="1" y="913285"/>
            <a:ext cx="175369"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defTabSz="685783" eaLnBrk="0" fontAlgn="base" hangingPunct="0">
              <a:spcBef>
                <a:spcPct val="0"/>
              </a:spcBef>
              <a:spcAft>
                <a:spcPct val="0"/>
              </a:spcAft>
            </a:pPr>
            <a:r>
              <a:rPr lang="en-US" sz="1050" dirty="0">
                <a:latin typeface="Arial" panose="020B0604020202020204" pitchFamily="34" charset="0"/>
                <a:ea typeface="Times New Roman" panose="02020603050405020304" pitchFamily="18" charset="0"/>
              </a:rPr>
              <a:t>;</a:t>
            </a:r>
            <a:endParaRPr lang="en-CA" sz="825" dirty="0">
              <a:latin typeface="Arial" panose="020B0604020202020204" pitchFamily="34" charset="0"/>
            </a:endParaRPr>
          </a:p>
        </p:txBody>
      </p:sp>
    </p:spTree>
    <p:extLst>
      <p:ext uri="{BB962C8B-B14F-4D97-AF65-F5344CB8AC3E}">
        <p14:creationId xmlns:p14="http://schemas.microsoft.com/office/powerpoint/2010/main" val="2934198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75370" y="104917"/>
            <a:ext cx="8518253" cy="1039200"/>
          </a:xfrm>
        </p:spPr>
        <p:txBody>
          <a:bodyPr/>
          <a:lstStyle/>
          <a:p>
            <a:r>
              <a:rPr lang="en-CA" sz="3200" dirty="0" smtClean="0">
                <a:solidFill>
                  <a:srgbClr val="FFC000"/>
                </a:solidFill>
              </a:rPr>
              <a:t>Culture of Belonging</a:t>
            </a:r>
            <a:endParaRPr lang="en-CA" sz="3200" dirty="0">
              <a:solidFill>
                <a:srgbClr val="FFC000"/>
              </a:solidFill>
            </a:endParaRPr>
          </a:p>
        </p:txBody>
      </p:sp>
      <p:sp>
        <p:nvSpPr>
          <p:cNvPr id="4" name="Content Placeholder 3"/>
          <p:cNvSpPr>
            <a:spLocks noGrp="1"/>
          </p:cNvSpPr>
          <p:nvPr>
            <p:ph idx="1"/>
          </p:nvPr>
        </p:nvSpPr>
        <p:spPr>
          <a:xfrm>
            <a:off x="336256" y="913285"/>
            <a:ext cx="8016174" cy="5583049"/>
          </a:xfrm>
        </p:spPr>
        <p:txBody>
          <a:bodyPr>
            <a:normAutofit/>
          </a:bodyPr>
          <a:lstStyle/>
          <a:p>
            <a:r>
              <a:rPr lang="en-US" sz="2800" dirty="0"/>
              <a:t>the importance of the crowd, the counter-community</a:t>
            </a:r>
            <a:endParaRPr lang="en-CA" sz="2800" dirty="0"/>
          </a:p>
          <a:p>
            <a:r>
              <a:rPr lang="en-US" sz="2800" dirty="0"/>
              <a:t>symbols:  </a:t>
            </a:r>
            <a:r>
              <a:rPr lang="en-US" sz="2800" dirty="0" smtClean="0"/>
              <a:t>“badges </a:t>
            </a:r>
            <a:r>
              <a:rPr lang="en-US" sz="2800" dirty="0"/>
              <a:t>of </a:t>
            </a:r>
            <a:r>
              <a:rPr lang="en-US" sz="2800" dirty="0" smtClean="0"/>
              <a:t>belonging” (215)</a:t>
            </a:r>
          </a:p>
          <a:p>
            <a:pPr lvl="1"/>
            <a:r>
              <a:rPr lang="en-US" sz="2600" dirty="0" smtClean="0"/>
              <a:t>medals, tokens </a:t>
            </a:r>
          </a:p>
          <a:p>
            <a:pPr lvl="1"/>
            <a:r>
              <a:rPr lang="en-US" sz="2600" dirty="0" smtClean="0"/>
              <a:t>woodcut </a:t>
            </a:r>
            <a:r>
              <a:rPr lang="en-US" sz="2600" dirty="0"/>
              <a:t>as “badge of </a:t>
            </a:r>
            <a:r>
              <a:rPr lang="en-US" sz="2600" dirty="0" smtClean="0"/>
              <a:t>identity” </a:t>
            </a:r>
          </a:p>
          <a:p>
            <a:pPr lvl="1"/>
            <a:r>
              <a:rPr lang="en-US" sz="2600" dirty="0" smtClean="0"/>
              <a:t>pamphlets </a:t>
            </a:r>
            <a:r>
              <a:rPr lang="en-US" sz="2600" dirty="0"/>
              <a:t>too, hence punishment for possession</a:t>
            </a:r>
            <a:endParaRPr lang="en-CA" sz="2600" dirty="0"/>
          </a:p>
          <a:p>
            <a:endParaRPr lang="en-US" sz="2800" dirty="0" smtClean="0"/>
          </a:p>
        </p:txBody>
      </p:sp>
      <p:sp>
        <p:nvSpPr>
          <p:cNvPr id="5" name="Rectangle 1"/>
          <p:cNvSpPr>
            <a:spLocks noChangeArrowheads="1"/>
          </p:cNvSpPr>
          <p:nvPr/>
        </p:nvSpPr>
        <p:spPr bwMode="auto">
          <a:xfrm>
            <a:off x="1" y="913285"/>
            <a:ext cx="175369"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defTabSz="685783" eaLnBrk="0" fontAlgn="base" hangingPunct="0">
              <a:spcBef>
                <a:spcPct val="0"/>
              </a:spcBef>
              <a:spcAft>
                <a:spcPct val="0"/>
              </a:spcAft>
            </a:pPr>
            <a:r>
              <a:rPr lang="en-US" sz="1050" dirty="0">
                <a:latin typeface="Arial" panose="020B0604020202020204" pitchFamily="34" charset="0"/>
                <a:ea typeface="Times New Roman" panose="02020603050405020304" pitchFamily="18" charset="0"/>
              </a:rPr>
              <a:t>;</a:t>
            </a:r>
            <a:endParaRPr lang="en-CA" sz="825" dirty="0">
              <a:latin typeface="Arial" panose="020B0604020202020204" pitchFamily="34" charset="0"/>
            </a:endParaRPr>
          </a:p>
        </p:txBody>
      </p:sp>
    </p:spTree>
    <p:extLst>
      <p:ext uri="{BB962C8B-B14F-4D97-AF65-F5344CB8AC3E}">
        <p14:creationId xmlns:p14="http://schemas.microsoft.com/office/powerpoint/2010/main" val="42068192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83192" y="154392"/>
            <a:ext cx="8584442" cy="637178"/>
          </a:xfrm>
        </p:spPr>
        <p:txBody>
          <a:bodyPr/>
          <a:lstStyle/>
          <a:p>
            <a:r>
              <a:rPr lang="en-US" sz="2800" dirty="0">
                <a:solidFill>
                  <a:srgbClr val="FFC000"/>
                </a:solidFill>
              </a:rPr>
              <a:t>Wine, Community and </a:t>
            </a:r>
            <a:r>
              <a:rPr lang="en-US" sz="2800" dirty="0" smtClean="0">
                <a:solidFill>
                  <a:srgbClr val="FFC000"/>
                </a:solidFill>
              </a:rPr>
              <a:t>Reformation</a:t>
            </a:r>
            <a:endParaRPr lang="en-CA" sz="2800" dirty="0">
              <a:solidFill>
                <a:srgbClr val="FFC000"/>
              </a:solidFill>
            </a:endParaRPr>
          </a:p>
        </p:txBody>
      </p:sp>
      <p:sp>
        <p:nvSpPr>
          <p:cNvPr id="4" name="Content Placeholder 3"/>
          <p:cNvSpPr>
            <a:spLocks noGrp="1"/>
          </p:cNvSpPr>
          <p:nvPr>
            <p:ph idx="1"/>
          </p:nvPr>
        </p:nvSpPr>
        <p:spPr>
          <a:xfrm>
            <a:off x="283192" y="791570"/>
            <a:ext cx="8584442" cy="5868537"/>
          </a:xfrm>
        </p:spPr>
        <p:txBody>
          <a:bodyPr>
            <a:normAutofit/>
          </a:bodyPr>
          <a:lstStyle/>
          <a:p>
            <a:r>
              <a:rPr lang="en-CA" sz="2400" dirty="0" smtClean="0"/>
              <a:t>In evaluating the success or failure of the Reformation, can or should we separate social forces from religious identity?  What does Holt’s article suggest?</a:t>
            </a:r>
            <a:endParaRPr lang="en-CA" sz="2400" dirty="0"/>
          </a:p>
          <a:p>
            <a:pPr marL="685783" lvl="1" indent="-342892">
              <a:buFont typeface="+mj-lt"/>
              <a:buAutoNum type="arabicPeriod"/>
            </a:pPr>
            <a:r>
              <a:rPr lang="en-CA" sz="2400" dirty="0" smtClean="0"/>
              <a:t>What </a:t>
            </a:r>
            <a:r>
              <a:rPr lang="en-CA" sz="2400" dirty="0"/>
              <a:t>view of the Reformation does </a:t>
            </a:r>
            <a:r>
              <a:rPr lang="en-CA" sz="2400" dirty="0" smtClean="0"/>
              <a:t>Holt’s </a:t>
            </a:r>
            <a:r>
              <a:rPr lang="en-CA" sz="2400" dirty="0"/>
              <a:t>article imply?</a:t>
            </a:r>
          </a:p>
          <a:p>
            <a:pPr marL="685783" lvl="1" indent="-342892">
              <a:buFont typeface="+mj-lt"/>
              <a:buAutoNum type="arabicPeriod"/>
            </a:pPr>
            <a:r>
              <a:rPr lang="en-CA" sz="2400" dirty="0" smtClean="0"/>
              <a:t>Can we safely label as Counter-Reformation the events as well as the social and cultural forces that prevented the establishment of Protestantism in Dijon?</a:t>
            </a:r>
            <a:endParaRPr lang="en-CA" sz="2400" dirty="0"/>
          </a:p>
          <a:p>
            <a:pPr marL="685783" lvl="1" indent="-342892">
              <a:buFont typeface="+mj-lt"/>
              <a:buAutoNum type="arabicPeriod"/>
            </a:pPr>
            <a:r>
              <a:rPr lang="en-CA" sz="2400" dirty="0" smtClean="0"/>
              <a:t>The articles by Scribner, </a:t>
            </a:r>
            <a:r>
              <a:rPr lang="en-CA" sz="2400" dirty="0" err="1" smtClean="0"/>
              <a:t>Goodale</a:t>
            </a:r>
            <a:r>
              <a:rPr lang="en-CA" sz="2400" dirty="0" smtClean="0"/>
              <a:t>, and Holt all direct attention to “social forces” when considering the success or failure of the Reformation. Do you notice any similarities or differences in interpretations and methodology among the three articles?</a:t>
            </a:r>
            <a:endParaRPr lang="en-CA" sz="2400" dirty="0"/>
          </a:p>
          <a:p>
            <a:pPr marL="685783" lvl="1" indent="-342892">
              <a:buFont typeface="+mj-lt"/>
              <a:buAutoNum type="arabicPeriod"/>
            </a:pPr>
            <a:endParaRPr lang="en-CA" sz="1650" dirty="0"/>
          </a:p>
        </p:txBody>
      </p:sp>
    </p:spTree>
    <p:extLst>
      <p:ext uri="{BB962C8B-B14F-4D97-AF65-F5344CB8AC3E}">
        <p14:creationId xmlns:p14="http://schemas.microsoft.com/office/powerpoint/2010/main" val="42195702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478" y="285802"/>
            <a:ext cx="8720919" cy="550978"/>
          </a:xfrm>
        </p:spPr>
        <p:txBody>
          <a:bodyPr/>
          <a:lstStyle/>
          <a:p>
            <a:r>
              <a:rPr lang="en-CA" sz="3200" dirty="0">
                <a:solidFill>
                  <a:srgbClr val="FFC000"/>
                </a:solidFill>
              </a:rPr>
              <a:t>Reformation and the Culture of Persuasion</a:t>
            </a:r>
          </a:p>
        </p:txBody>
      </p:sp>
      <p:sp>
        <p:nvSpPr>
          <p:cNvPr id="3" name="Content Placeholder 2"/>
          <p:cNvSpPr>
            <a:spLocks noGrp="1"/>
          </p:cNvSpPr>
          <p:nvPr>
            <p:ph idx="1"/>
          </p:nvPr>
        </p:nvSpPr>
        <p:spPr>
          <a:xfrm>
            <a:off x="136477" y="1037230"/>
            <a:ext cx="8720920" cy="5609229"/>
          </a:xfrm>
        </p:spPr>
        <p:txBody>
          <a:bodyPr>
            <a:normAutofit fontScale="77500" lnSpcReduction="20000"/>
          </a:bodyPr>
          <a:lstStyle/>
          <a:p>
            <a:r>
              <a:rPr lang="en-CA" sz="3600" dirty="0"/>
              <a:t>Our purposes in reading the book:  </a:t>
            </a:r>
          </a:p>
          <a:p>
            <a:pPr marL="728645" lvl="1" indent="-385754">
              <a:buFont typeface="+mj-lt"/>
              <a:buAutoNum type="arabicPeriod"/>
            </a:pPr>
            <a:r>
              <a:rPr lang="en-CA" sz="3600" dirty="0"/>
              <a:t>to assess the effectiveness of various media to present and gain acceptance of the religious message of the Reformation</a:t>
            </a:r>
          </a:p>
          <a:p>
            <a:pPr marL="728645" lvl="1" indent="-385754">
              <a:buFont typeface="+mj-lt"/>
              <a:buAutoNum type="arabicPeriod"/>
            </a:pPr>
            <a:r>
              <a:rPr lang="en-CA" sz="3600" dirty="0"/>
              <a:t>to supplement our investigation of the debate about the success / failure of the Reformation.  Can you find connections between the book and the assigned articles and </a:t>
            </a:r>
            <a:r>
              <a:rPr lang="en-CA" sz="3600" dirty="0" err="1"/>
              <a:t>MacCulloch’s</a:t>
            </a:r>
            <a:r>
              <a:rPr lang="en-CA" sz="3600" dirty="0"/>
              <a:t> </a:t>
            </a:r>
            <a:r>
              <a:rPr lang="en-CA" sz="3600" i="1" dirty="0"/>
              <a:t>Reformation</a:t>
            </a:r>
            <a:r>
              <a:rPr lang="en-CA" sz="3600" dirty="0"/>
              <a:t>?</a:t>
            </a:r>
          </a:p>
          <a:p>
            <a:pPr marL="428615" indent="-385754"/>
            <a:r>
              <a:rPr lang="en-CA" sz="3600" dirty="0"/>
              <a:t>Questions to keep in mind:</a:t>
            </a:r>
          </a:p>
          <a:p>
            <a:pPr marL="728645" lvl="1" indent="-385754">
              <a:buFont typeface="+mj-lt"/>
              <a:buAutoNum type="arabicPeriod"/>
            </a:pPr>
            <a:r>
              <a:rPr lang="en-CA" sz="3600" dirty="0"/>
              <a:t>How do we assess effectiveness?</a:t>
            </a:r>
          </a:p>
          <a:p>
            <a:pPr marL="728645" lvl="1" indent="-385754">
              <a:buFont typeface="+mj-lt"/>
              <a:buAutoNum type="arabicPeriod"/>
            </a:pPr>
            <a:r>
              <a:rPr lang="en-CA" sz="3600" dirty="0"/>
              <a:t>Does effective presentation of the Reformation message necessarily mean acceptance of the message?</a:t>
            </a:r>
          </a:p>
          <a:p>
            <a:pPr marL="728645" lvl="1" indent="-385754"/>
            <a:endParaRPr lang="en-CA" sz="1950" dirty="0"/>
          </a:p>
          <a:p>
            <a:endParaRPr lang="en-CA" sz="2100" dirty="0"/>
          </a:p>
        </p:txBody>
      </p:sp>
    </p:spTree>
    <p:extLst>
      <p:ext uri="{BB962C8B-B14F-4D97-AF65-F5344CB8AC3E}">
        <p14:creationId xmlns:p14="http://schemas.microsoft.com/office/powerpoint/2010/main" val="6939955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177422"/>
            <a:ext cx="7055380" cy="682388"/>
          </a:xfrm>
        </p:spPr>
        <p:txBody>
          <a:bodyPr/>
          <a:lstStyle/>
          <a:p>
            <a:r>
              <a:rPr lang="en-CA" sz="3200" dirty="0">
                <a:solidFill>
                  <a:srgbClr val="FFC000"/>
                </a:solidFill>
              </a:rPr>
              <a:t>Pamphlets and </a:t>
            </a:r>
            <a:r>
              <a:rPr lang="en-CA" sz="3200" dirty="0" smtClean="0">
                <a:solidFill>
                  <a:srgbClr val="FFC000"/>
                </a:solidFill>
              </a:rPr>
              <a:t>Persuasion</a:t>
            </a:r>
            <a:endParaRPr lang="en-CA" sz="3200" dirty="0"/>
          </a:p>
        </p:txBody>
      </p:sp>
      <p:sp>
        <p:nvSpPr>
          <p:cNvPr id="3" name="Content Placeholder 2"/>
          <p:cNvSpPr>
            <a:spLocks noGrp="1"/>
          </p:cNvSpPr>
          <p:nvPr>
            <p:ph idx="1"/>
          </p:nvPr>
        </p:nvSpPr>
        <p:spPr>
          <a:xfrm>
            <a:off x="259307" y="968991"/>
            <a:ext cx="7915702" cy="5279416"/>
          </a:xfrm>
        </p:spPr>
        <p:txBody>
          <a:bodyPr/>
          <a:lstStyle/>
          <a:p>
            <a:r>
              <a:rPr lang="en-US" sz="2800" dirty="0"/>
              <a:t>Why did people buy books?  </a:t>
            </a:r>
            <a:endParaRPr lang="en-US" sz="2800" dirty="0" smtClean="0"/>
          </a:p>
          <a:p>
            <a:pPr lvl="1"/>
            <a:r>
              <a:rPr lang="en-US" sz="2800" dirty="0" smtClean="0"/>
              <a:t>Not </a:t>
            </a:r>
            <a:r>
              <a:rPr lang="en-US" sz="2800" dirty="0"/>
              <a:t>just to read from cover to cover.  </a:t>
            </a:r>
            <a:endParaRPr lang="en-US" sz="2800" dirty="0" smtClean="0"/>
          </a:p>
          <a:p>
            <a:pPr lvl="1"/>
            <a:r>
              <a:rPr lang="en-US" sz="2800" dirty="0" smtClean="0"/>
              <a:t>“</a:t>
            </a:r>
            <a:r>
              <a:rPr lang="en-US" sz="2800" dirty="0"/>
              <a:t>as a badge of identity…as a memento…as a mark of professional status…to signal social aspiration…as a fashion statement…for reassurance…through a sense of obligation, to </a:t>
            </a:r>
            <a:r>
              <a:rPr lang="en-US" sz="2800" dirty="0" err="1"/>
              <a:t>honour</a:t>
            </a:r>
            <a:r>
              <a:rPr lang="en-US" sz="2800" dirty="0"/>
              <a:t> someone we admire.  …out of idle curiosity…as gifts” (157)</a:t>
            </a:r>
            <a:endParaRPr lang="en-CA" sz="2800" dirty="0"/>
          </a:p>
          <a:p>
            <a:endParaRPr lang="en-CA" dirty="0"/>
          </a:p>
        </p:txBody>
      </p:sp>
    </p:spTree>
    <p:extLst>
      <p:ext uri="{BB962C8B-B14F-4D97-AF65-F5344CB8AC3E}">
        <p14:creationId xmlns:p14="http://schemas.microsoft.com/office/powerpoint/2010/main" val="34132419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0"/>
            <a:ext cx="8222562" cy="996285"/>
          </a:xfrm>
        </p:spPr>
        <p:txBody>
          <a:bodyPr/>
          <a:lstStyle/>
          <a:p>
            <a:r>
              <a:rPr lang="en-CA" sz="3200" dirty="0">
                <a:solidFill>
                  <a:srgbClr val="FFC000"/>
                </a:solidFill>
              </a:rPr>
              <a:t>Pamphlets and </a:t>
            </a:r>
            <a:r>
              <a:rPr lang="en-CA" sz="3200" dirty="0" smtClean="0">
                <a:solidFill>
                  <a:srgbClr val="FFC000"/>
                </a:solidFill>
              </a:rPr>
              <a:t>Persuasion: The Crowd Made Text</a:t>
            </a:r>
            <a:endParaRPr lang="en-CA" sz="3200" dirty="0"/>
          </a:p>
        </p:txBody>
      </p:sp>
      <p:sp>
        <p:nvSpPr>
          <p:cNvPr id="3" name="Content Placeholder 2"/>
          <p:cNvSpPr>
            <a:spLocks noGrp="1"/>
          </p:cNvSpPr>
          <p:nvPr>
            <p:ph idx="1"/>
          </p:nvPr>
        </p:nvSpPr>
        <p:spPr>
          <a:xfrm>
            <a:off x="259307" y="996285"/>
            <a:ext cx="8598090" cy="5540993"/>
          </a:xfrm>
        </p:spPr>
        <p:txBody>
          <a:bodyPr>
            <a:normAutofit/>
          </a:bodyPr>
          <a:lstStyle/>
          <a:p>
            <a:r>
              <a:rPr lang="en-US" sz="2600" dirty="0" smtClean="0"/>
              <a:t>“Why </a:t>
            </a:r>
            <a:r>
              <a:rPr lang="en-US" sz="2600" dirty="0"/>
              <a:t>did people buy pamphlets in the sixteenth century</a:t>
            </a:r>
            <a:r>
              <a:rPr lang="en-US" sz="2600" dirty="0" smtClean="0"/>
              <a:t>?” (159)  </a:t>
            </a:r>
            <a:endParaRPr lang="en-CA" sz="2600" dirty="0"/>
          </a:p>
          <a:p>
            <a:pPr lvl="1"/>
            <a:r>
              <a:rPr lang="en-US" sz="2600" dirty="0"/>
              <a:t>Those who bought large books also bought small books:  true of France and </a:t>
            </a:r>
            <a:r>
              <a:rPr lang="en-US" sz="2600" dirty="0" smtClean="0"/>
              <a:t>Low Countries </a:t>
            </a:r>
            <a:r>
              <a:rPr lang="en-US" sz="2600" dirty="0"/>
              <a:t>where Protestant books forbidden</a:t>
            </a:r>
            <a:r>
              <a:rPr lang="en-US" sz="2600" dirty="0" smtClean="0"/>
              <a:t>.</a:t>
            </a:r>
          </a:p>
          <a:p>
            <a:r>
              <a:rPr lang="en-US" sz="2600" dirty="0"/>
              <a:t>pamphlet wars in 1520s:  ca. 6,000 editions </a:t>
            </a:r>
            <a:r>
              <a:rPr lang="en-US" sz="2600" dirty="0" smtClean="0"/>
              <a:t>x </a:t>
            </a:r>
            <a:r>
              <a:rPr lang="en-US" sz="2600" dirty="0"/>
              <a:t>1,000 copies each = 6,000,000 </a:t>
            </a:r>
            <a:r>
              <a:rPr lang="en-US" sz="2600" dirty="0" smtClean="0"/>
              <a:t>copies</a:t>
            </a:r>
          </a:p>
          <a:p>
            <a:pPr lvl="1"/>
            <a:r>
              <a:rPr lang="en-US" sz="2600" dirty="0" smtClean="0"/>
              <a:t>2,000,000 </a:t>
            </a:r>
            <a:r>
              <a:rPr lang="en-US" sz="2600" dirty="0"/>
              <a:t>copies in Paris, 1589-90, in support </a:t>
            </a:r>
            <a:r>
              <a:rPr lang="en-US" sz="2600"/>
              <a:t>of </a:t>
            </a:r>
            <a:r>
              <a:rPr lang="en-US" sz="2600" smtClean="0"/>
              <a:t>Catholic </a:t>
            </a:r>
            <a:r>
              <a:rPr lang="en-US" sz="2600" dirty="0" smtClean="0"/>
              <a:t>League </a:t>
            </a:r>
          </a:p>
          <a:p>
            <a:pPr lvl="1"/>
            <a:r>
              <a:rPr lang="en-US" sz="2600" dirty="0" smtClean="0"/>
              <a:t>collections </a:t>
            </a:r>
            <a:r>
              <a:rPr lang="en-US" sz="2600" dirty="0"/>
              <a:t>of pamphlets often bundled together in printer’s </a:t>
            </a:r>
            <a:r>
              <a:rPr lang="en-US" sz="2600" dirty="0" smtClean="0"/>
              <a:t>shop: </a:t>
            </a:r>
            <a:r>
              <a:rPr lang="en-US" sz="2600" dirty="0"/>
              <a:t>pamphlets valuable as individual works and as ensembles </a:t>
            </a:r>
            <a:endParaRPr lang="en-CA" sz="2600" dirty="0"/>
          </a:p>
          <a:p>
            <a:endParaRPr lang="en-CA" dirty="0"/>
          </a:p>
        </p:txBody>
      </p:sp>
    </p:spTree>
    <p:extLst>
      <p:ext uri="{BB962C8B-B14F-4D97-AF65-F5344CB8AC3E}">
        <p14:creationId xmlns:p14="http://schemas.microsoft.com/office/powerpoint/2010/main" val="36730536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0"/>
            <a:ext cx="8222562" cy="996285"/>
          </a:xfrm>
        </p:spPr>
        <p:txBody>
          <a:bodyPr/>
          <a:lstStyle/>
          <a:p>
            <a:r>
              <a:rPr lang="en-CA" sz="3200" dirty="0">
                <a:solidFill>
                  <a:srgbClr val="FFC000"/>
                </a:solidFill>
              </a:rPr>
              <a:t>Pamphlets and </a:t>
            </a:r>
            <a:r>
              <a:rPr lang="en-CA" sz="3200" dirty="0" smtClean="0">
                <a:solidFill>
                  <a:srgbClr val="FFC000"/>
                </a:solidFill>
              </a:rPr>
              <a:t>Persuasion: The Crowd Made Text</a:t>
            </a:r>
            <a:endParaRPr lang="en-CA" sz="3200" dirty="0"/>
          </a:p>
        </p:txBody>
      </p:sp>
      <p:sp>
        <p:nvSpPr>
          <p:cNvPr id="3" name="Content Placeholder 2"/>
          <p:cNvSpPr>
            <a:spLocks noGrp="1"/>
          </p:cNvSpPr>
          <p:nvPr>
            <p:ph idx="1"/>
          </p:nvPr>
        </p:nvSpPr>
        <p:spPr>
          <a:xfrm>
            <a:off x="259307" y="1351128"/>
            <a:ext cx="8598090" cy="5186150"/>
          </a:xfrm>
        </p:spPr>
        <p:txBody>
          <a:bodyPr>
            <a:normAutofit/>
          </a:bodyPr>
          <a:lstStyle/>
          <a:p>
            <a:r>
              <a:rPr lang="en-US" sz="2600" dirty="0" smtClean="0"/>
              <a:t>domestication </a:t>
            </a:r>
            <a:r>
              <a:rPr lang="en-US" sz="2600" dirty="0"/>
              <a:t>of the literature of </a:t>
            </a:r>
            <a:r>
              <a:rPr lang="en-US" sz="2600" dirty="0" smtClean="0"/>
              <a:t>protest </a:t>
            </a:r>
            <a:r>
              <a:rPr lang="en-US" sz="2600" dirty="0"/>
              <a:t>“created an impression of cacophony and irresistible pressure.  They were the crowd made text” (162).  </a:t>
            </a:r>
            <a:endParaRPr lang="en-US" sz="2600" dirty="0" smtClean="0"/>
          </a:p>
          <a:p>
            <a:pPr lvl="1"/>
            <a:r>
              <a:rPr lang="en-US" sz="2400" dirty="0" smtClean="0"/>
              <a:t>the </a:t>
            </a:r>
            <a:r>
              <a:rPr lang="en-US" sz="2400" dirty="0"/>
              <a:t>work of </a:t>
            </a:r>
            <a:r>
              <a:rPr lang="en-US" sz="2400"/>
              <a:t>educated </a:t>
            </a:r>
            <a:r>
              <a:rPr lang="en-US" sz="2400" smtClean="0"/>
              <a:t>writers</a:t>
            </a:r>
            <a:endParaRPr lang="en-US" sz="2400" dirty="0" smtClean="0"/>
          </a:p>
          <a:p>
            <a:r>
              <a:rPr lang="en-US" sz="2600" dirty="0" smtClean="0"/>
              <a:t>but </a:t>
            </a:r>
            <a:r>
              <a:rPr lang="en-US" sz="2600" dirty="0"/>
              <a:t>collective dimension “created the impression of an overwhelming tide, an unstoppable movement of opinion. …Their force lay in the power—or the appearance—of collective, irresistible might” (</a:t>
            </a:r>
            <a:r>
              <a:rPr lang="en-US" sz="2600" dirty="0" smtClean="0"/>
              <a:t>163)</a:t>
            </a:r>
            <a:endParaRPr lang="en-CA" sz="2600" dirty="0"/>
          </a:p>
        </p:txBody>
      </p:sp>
    </p:spTree>
    <p:extLst>
      <p:ext uri="{BB962C8B-B14F-4D97-AF65-F5344CB8AC3E}">
        <p14:creationId xmlns:p14="http://schemas.microsoft.com/office/powerpoint/2010/main" val="10860540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0"/>
            <a:ext cx="8222562" cy="996285"/>
          </a:xfrm>
        </p:spPr>
        <p:txBody>
          <a:bodyPr/>
          <a:lstStyle/>
          <a:p>
            <a:r>
              <a:rPr lang="en-CA" sz="3200" dirty="0">
                <a:solidFill>
                  <a:srgbClr val="FFC000"/>
                </a:solidFill>
              </a:rPr>
              <a:t>Pamphlets and </a:t>
            </a:r>
            <a:r>
              <a:rPr lang="en-CA" sz="3200" dirty="0" smtClean="0">
                <a:solidFill>
                  <a:srgbClr val="FFC000"/>
                </a:solidFill>
              </a:rPr>
              <a:t>Persuasion: Pamphlet Moments</a:t>
            </a:r>
            <a:endParaRPr lang="en-CA" sz="3200" dirty="0"/>
          </a:p>
        </p:txBody>
      </p:sp>
      <p:sp>
        <p:nvSpPr>
          <p:cNvPr id="3" name="Content Placeholder 2"/>
          <p:cNvSpPr>
            <a:spLocks noGrp="1"/>
          </p:cNvSpPr>
          <p:nvPr>
            <p:ph idx="1"/>
          </p:nvPr>
        </p:nvSpPr>
        <p:spPr>
          <a:xfrm>
            <a:off x="259307" y="1173707"/>
            <a:ext cx="8598090" cy="5363571"/>
          </a:xfrm>
        </p:spPr>
        <p:txBody>
          <a:bodyPr>
            <a:normAutofit/>
          </a:bodyPr>
          <a:lstStyle/>
          <a:p>
            <a:r>
              <a:rPr lang="en-US" sz="2800" dirty="0"/>
              <a:t>1518-1526 in Germany = ca. 6,000,000 </a:t>
            </a:r>
            <a:r>
              <a:rPr lang="en-US" sz="2800" dirty="0" smtClean="0"/>
              <a:t>copies </a:t>
            </a:r>
          </a:p>
          <a:p>
            <a:pPr lvl="1"/>
            <a:r>
              <a:rPr lang="en-US" sz="2600" dirty="0" smtClean="0"/>
              <a:t>for </a:t>
            </a:r>
            <a:r>
              <a:rPr lang="en-US" sz="2600" dirty="0"/>
              <a:t>first time book market dominated by small books in German (not </a:t>
            </a:r>
            <a:r>
              <a:rPr lang="en-US" sz="2600" dirty="0" smtClean="0"/>
              <a:t>Latin)</a:t>
            </a:r>
          </a:p>
          <a:p>
            <a:pPr lvl="1"/>
            <a:r>
              <a:rPr lang="en-US" sz="2600" dirty="0" smtClean="0"/>
              <a:t>Protestants </a:t>
            </a:r>
            <a:r>
              <a:rPr lang="en-US" sz="2600" dirty="0"/>
              <a:t>dominated book </a:t>
            </a:r>
            <a:r>
              <a:rPr lang="en-US" sz="2600" dirty="0" smtClean="0"/>
              <a:t>market </a:t>
            </a:r>
          </a:p>
          <a:p>
            <a:pPr lvl="1"/>
            <a:r>
              <a:rPr lang="en-US" sz="2600" dirty="0" smtClean="0"/>
              <a:t>Luther </a:t>
            </a:r>
            <a:r>
              <a:rPr lang="en-US" sz="2600" dirty="0"/>
              <a:t>dominated but 2,500,000 copies by other authors in support of Luther before </a:t>
            </a:r>
            <a:r>
              <a:rPr lang="en-US" sz="2600" dirty="0" smtClean="0"/>
              <a:t>1546</a:t>
            </a:r>
            <a:endParaRPr lang="en-CA" sz="2600" dirty="0"/>
          </a:p>
          <a:p>
            <a:r>
              <a:rPr lang="en-US" sz="2800" dirty="0"/>
              <a:t> </a:t>
            </a:r>
            <a:r>
              <a:rPr lang="en-US" sz="2800" i="1" dirty="0" err="1" smtClean="0"/>
              <a:t>Flugschriften</a:t>
            </a:r>
            <a:r>
              <a:rPr lang="en-US" sz="2800" dirty="0" smtClean="0"/>
              <a:t> </a:t>
            </a:r>
            <a:r>
              <a:rPr lang="en-US" sz="2800" dirty="0" smtClean="0"/>
              <a:t>= pamphlets</a:t>
            </a:r>
            <a:endParaRPr lang="en-CA" sz="2600" dirty="0"/>
          </a:p>
        </p:txBody>
      </p:sp>
    </p:spTree>
    <p:extLst>
      <p:ext uri="{BB962C8B-B14F-4D97-AF65-F5344CB8AC3E}">
        <p14:creationId xmlns:p14="http://schemas.microsoft.com/office/powerpoint/2010/main" val="22209968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0"/>
            <a:ext cx="8222562" cy="996285"/>
          </a:xfrm>
        </p:spPr>
        <p:txBody>
          <a:bodyPr/>
          <a:lstStyle/>
          <a:p>
            <a:r>
              <a:rPr lang="en-CA" sz="3200" dirty="0">
                <a:solidFill>
                  <a:srgbClr val="FFC000"/>
                </a:solidFill>
              </a:rPr>
              <a:t>Pamphlets and </a:t>
            </a:r>
            <a:r>
              <a:rPr lang="en-CA" sz="3200" dirty="0" smtClean="0">
                <a:solidFill>
                  <a:srgbClr val="FFC000"/>
                </a:solidFill>
              </a:rPr>
              <a:t>Persuasion: Pamphlet Moments</a:t>
            </a:r>
            <a:endParaRPr lang="en-CA" sz="3200" dirty="0"/>
          </a:p>
        </p:txBody>
      </p:sp>
      <p:sp>
        <p:nvSpPr>
          <p:cNvPr id="3" name="Content Placeholder 2"/>
          <p:cNvSpPr>
            <a:spLocks noGrp="1"/>
          </p:cNvSpPr>
          <p:nvPr>
            <p:ph idx="1"/>
          </p:nvPr>
        </p:nvSpPr>
        <p:spPr>
          <a:xfrm>
            <a:off x="259307" y="996285"/>
            <a:ext cx="8598090" cy="5540993"/>
          </a:xfrm>
        </p:spPr>
        <p:txBody>
          <a:bodyPr>
            <a:normAutofit/>
          </a:bodyPr>
          <a:lstStyle/>
          <a:p>
            <a:r>
              <a:rPr lang="en-US" sz="2800" dirty="0" smtClean="0"/>
              <a:t>Luther </a:t>
            </a:r>
            <a:r>
              <a:rPr lang="en-US" sz="2800" dirty="0"/>
              <a:t>benefited from </a:t>
            </a:r>
            <a:r>
              <a:rPr lang="en-US" sz="2800" dirty="0" smtClean="0"/>
              <a:t>simplification</a:t>
            </a:r>
          </a:p>
          <a:p>
            <a:pPr lvl="1"/>
            <a:r>
              <a:rPr lang="en-US" sz="2600" dirty="0" smtClean="0"/>
              <a:t> </a:t>
            </a:r>
            <a:r>
              <a:rPr lang="en-US" sz="2600" dirty="0"/>
              <a:t>supporters emphasized clerical </a:t>
            </a:r>
            <a:r>
              <a:rPr lang="en-US" sz="2600" dirty="0" smtClean="0"/>
              <a:t>corruption</a:t>
            </a:r>
          </a:p>
          <a:p>
            <a:pPr lvl="1"/>
            <a:r>
              <a:rPr lang="en-US" sz="2600" dirty="0" smtClean="0"/>
              <a:t>Ghent </a:t>
            </a:r>
            <a:r>
              <a:rPr lang="en-US" sz="2600" dirty="0"/>
              <a:t>baker </a:t>
            </a:r>
            <a:r>
              <a:rPr lang="en-US" sz="2600" dirty="0" err="1"/>
              <a:t>Lieven</a:t>
            </a:r>
            <a:r>
              <a:rPr lang="en-US" sz="2600" dirty="0"/>
              <a:t> de </a:t>
            </a:r>
            <a:r>
              <a:rPr lang="en-US" sz="2600" dirty="0" err="1"/>
              <a:t>Zomere</a:t>
            </a:r>
            <a:r>
              <a:rPr lang="en-US" sz="2600" dirty="0"/>
              <a:t> owned at least two </a:t>
            </a:r>
            <a:r>
              <a:rPr lang="en-US" sz="2600" dirty="0" smtClean="0"/>
              <a:t>books by Luther</a:t>
            </a:r>
            <a:endParaRPr lang="en-US" sz="2600" dirty="0" smtClean="0"/>
          </a:p>
          <a:p>
            <a:pPr lvl="2"/>
            <a:r>
              <a:rPr lang="en-US" sz="2400" dirty="0" smtClean="0"/>
              <a:t> </a:t>
            </a:r>
            <a:r>
              <a:rPr lang="en-US" sz="2400" dirty="0"/>
              <a:t>a local cleric read him some of </a:t>
            </a:r>
            <a:r>
              <a:rPr lang="en-US" sz="2400" i="1" dirty="0"/>
              <a:t>Babylonian </a:t>
            </a:r>
            <a:r>
              <a:rPr lang="en-US" sz="2400" i="1" dirty="0" smtClean="0"/>
              <a:t>Captivity of the Church </a:t>
            </a:r>
            <a:r>
              <a:rPr lang="en-US" sz="2400" dirty="0" smtClean="0"/>
              <a:t>(1520)</a:t>
            </a:r>
            <a:endParaRPr lang="en-US" sz="2400" i="1" dirty="0" smtClean="0"/>
          </a:p>
          <a:p>
            <a:pPr lvl="2"/>
            <a:r>
              <a:rPr lang="en-US" sz="2400" dirty="0" smtClean="0"/>
              <a:t> de </a:t>
            </a:r>
            <a:r>
              <a:rPr lang="en-US" sz="2400" dirty="0" err="1" smtClean="0"/>
              <a:t>Zomere</a:t>
            </a:r>
            <a:r>
              <a:rPr lang="en-US" sz="2400" dirty="0" smtClean="0"/>
              <a:t> </a:t>
            </a:r>
            <a:r>
              <a:rPr lang="en-US" sz="2400" dirty="0"/>
              <a:t>did not </a:t>
            </a:r>
            <a:r>
              <a:rPr lang="en-US" sz="2400" dirty="0" smtClean="0"/>
              <a:t>understand</a:t>
            </a:r>
          </a:p>
          <a:p>
            <a:pPr lvl="1"/>
            <a:r>
              <a:rPr lang="en-US" sz="2600" dirty="0" smtClean="0"/>
              <a:t> </a:t>
            </a:r>
            <a:r>
              <a:rPr lang="en-US" sz="2600" i="1" dirty="0"/>
              <a:t>sola scriptura</a:t>
            </a:r>
            <a:r>
              <a:rPr lang="en-US" sz="2600" dirty="0"/>
              <a:t> a powerful doctrine, reinforced by </a:t>
            </a:r>
            <a:r>
              <a:rPr lang="en-US" sz="2600" dirty="0" smtClean="0"/>
              <a:t>Luther’s New Testament in German </a:t>
            </a:r>
            <a:r>
              <a:rPr lang="en-US" sz="2600" dirty="0"/>
              <a:t>(</a:t>
            </a:r>
            <a:r>
              <a:rPr lang="en-US" sz="2600" dirty="0" smtClean="0"/>
              <a:t>1522)</a:t>
            </a:r>
          </a:p>
          <a:p>
            <a:pPr lvl="2"/>
            <a:r>
              <a:rPr lang="en-US" sz="2400" dirty="0" smtClean="0"/>
              <a:t>manifested </a:t>
            </a:r>
            <a:r>
              <a:rPr lang="en-CA" sz="2400" dirty="0" smtClean="0"/>
              <a:t>“</a:t>
            </a:r>
            <a:r>
              <a:rPr lang="en-US" sz="2400" dirty="0" smtClean="0"/>
              <a:t>in </a:t>
            </a:r>
            <a:r>
              <a:rPr lang="en-US" sz="2400" dirty="0"/>
              <a:t>the pulpit, on stage, in the Bible </a:t>
            </a:r>
            <a:r>
              <a:rPr lang="en-US" sz="2400" dirty="0" smtClean="0"/>
              <a:t>itself”(170) </a:t>
            </a:r>
            <a:endParaRPr lang="en-CA" sz="2400" dirty="0"/>
          </a:p>
          <a:p>
            <a:endParaRPr lang="en-CA" sz="2600" dirty="0"/>
          </a:p>
        </p:txBody>
      </p:sp>
    </p:spTree>
    <p:extLst>
      <p:ext uri="{BB962C8B-B14F-4D97-AF65-F5344CB8AC3E}">
        <p14:creationId xmlns:p14="http://schemas.microsoft.com/office/powerpoint/2010/main" val="3851173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0"/>
            <a:ext cx="8222562" cy="996285"/>
          </a:xfrm>
        </p:spPr>
        <p:txBody>
          <a:bodyPr/>
          <a:lstStyle/>
          <a:p>
            <a:r>
              <a:rPr lang="en-CA" sz="3200" dirty="0">
                <a:solidFill>
                  <a:srgbClr val="FFC000"/>
                </a:solidFill>
              </a:rPr>
              <a:t>Pamphlets and </a:t>
            </a:r>
            <a:r>
              <a:rPr lang="en-CA" sz="3200" dirty="0" smtClean="0">
                <a:solidFill>
                  <a:srgbClr val="FFC000"/>
                </a:solidFill>
              </a:rPr>
              <a:t>Persuasion: Pamphlet Moments</a:t>
            </a:r>
            <a:endParaRPr lang="en-CA" sz="3200" dirty="0"/>
          </a:p>
        </p:txBody>
      </p:sp>
      <p:sp>
        <p:nvSpPr>
          <p:cNvPr id="3" name="Content Placeholder 2"/>
          <p:cNvSpPr>
            <a:spLocks noGrp="1"/>
          </p:cNvSpPr>
          <p:nvPr>
            <p:ph idx="1"/>
          </p:nvPr>
        </p:nvSpPr>
        <p:spPr>
          <a:xfrm>
            <a:off x="259307" y="1405719"/>
            <a:ext cx="8598090" cy="5036024"/>
          </a:xfrm>
        </p:spPr>
        <p:txBody>
          <a:bodyPr>
            <a:normAutofit/>
          </a:bodyPr>
          <a:lstStyle/>
          <a:p>
            <a:r>
              <a:rPr lang="en-US" sz="2800" dirty="0"/>
              <a:t>pamphlet literature of the Lutheran Reformation:  provided the frisson of danger, a taste of the forbidden, disapproved or controversial, without, in fact, being dangerous” (170</a:t>
            </a:r>
            <a:r>
              <a:rPr lang="en-US" sz="2800" dirty="0" smtClean="0"/>
              <a:t>)</a:t>
            </a:r>
          </a:p>
          <a:p>
            <a:r>
              <a:rPr lang="en-US" sz="2800" dirty="0"/>
              <a:t>1560s in Northern Europe</a:t>
            </a:r>
            <a:endParaRPr lang="en-CA" sz="2800" dirty="0"/>
          </a:p>
          <a:p>
            <a:endParaRPr lang="en-CA" sz="2800" dirty="0"/>
          </a:p>
          <a:p>
            <a:endParaRPr lang="en-CA" sz="2600" dirty="0"/>
          </a:p>
        </p:txBody>
      </p:sp>
    </p:spTree>
    <p:extLst>
      <p:ext uri="{BB962C8B-B14F-4D97-AF65-F5344CB8AC3E}">
        <p14:creationId xmlns:p14="http://schemas.microsoft.com/office/powerpoint/2010/main" val="320598435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3804</TotalTime>
  <Words>1743</Words>
  <Application>Microsoft Office PowerPoint</Application>
  <PresentationFormat>On-screen Show (4:3)</PresentationFormat>
  <Paragraphs>122</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Century Gothic</vt:lpstr>
      <vt:lpstr>Times New Roman</vt:lpstr>
      <vt:lpstr>Wingdings 3</vt:lpstr>
      <vt:lpstr>Ion</vt:lpstr>
      <vt:lpstr>Discussion Questions</vt:lpstr>
      <vt:lpstr>Discussion Questions</vt:lpstr>
      <vt:lpstr>Reformation and the Culture of Persuasion</vt:lpstr>
      <vt:lpstr>Pamphlets and Persuasion</vt:lpstr>
      <vt:lpstr>Pamphlets and Persuasion: The Crowd Made Text</vt:lpstr>
      <vt:lpstr>Pamphlets and Persuasion: The Crowd Made Text</vt:lpstr>
      <vt:lpstr>Pamphlets and Persuasion: Pamphlet Moments</vt:lpstr>
      <vt:lpstr>Pamphlets and Persuasion: Pamphlet Moments</vt:lpstr>
      <vt:lpstr>Pamphlets and Persuasion: Pamphlet Moments</vt:lpstr>
      <vt:lpstr>Pamphlets and Persuasion: Proxy Evangelists</vt:lpstr>
      <vt:lpstr>Pamphlets and Persuasion: Proxy Evangelists</vt:lpstr>
      <vt:lpstr>Pamphlets and Persuasion: Proxy Evangelists</vt:lpstr>
      <vt:lpstr>Pamphlets and Persuasion: Two Tribes</vt:lpstr>
      <vt:lpstr>Pamphlets and Persuasion: Two Tribes</vt:lpstr>
      <vt:lpstr>Pamphlets and Persuasion: Two Tribes</vt:lpstr>
      <vt:lpstr>New Solidarities</vt:lpstr>
      <vt:lpstr>New Solidarities: Schools of Christ</vt:lpstr>
      <vt:lpstr>New Solidarities: Schools of Christ</vt:lpstr>
      <vt:lpstr>New Solidarities: Battles half won</vt:lpstr>
      <vt:lpstr>New Solidarities: Godly kin &amp; godly nation</vt:lpstr>
      <vt:lpstr>New Solidarities: Godly kin &amp; godly nation</vt:lpstr>
      <vt:lpstr>Culture of Belonging</vt:lpstr>
      <vt:lpstr>Culture of Belonging</vt:lpstr>
      <vt:lpstr>Culture of Belonging</vt:lpstr>
      <vt:lpstr>Wine, Community and Reformation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Reformation and the Culture of Persuasion</dc:title>
  <dc:creator>Hilmar Pabel</dc:creator>
  <cp:lastModifiedBy>Hilmar Pabel</cp:lastModifiedBy>
  <cp:revision>121</cp:revision>
  <dcterms:created xsi:type="dcterms:W3CDTF">2014-03-04T21:41:59Z</dcterms:created>
  <dcterms:modified xsi:type="dcterms:W3CDTF">2014-03-31T05:40:26Z</dcterms:modified>
</cp:coreProperties>
</file>